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71" r:id="rId3"/>
    <p:sldId id="270" r:id="rId4"/>
    <p:sldId id="258" r:id="rId5"/>
    <p:sldId id="259" r:id="rId6"/>
    <p:sldId id="260" r:id="rId7"/>
    <p:sldId id="272" r:id="rId8"/>
    <p:sldId id="273" r:id="rId9"/>
    <p:sldId id="261" r:id="rId10"/>
    <p:sldId id="262" r:id="rId11"/>
    <p:sldId id="274" r:id="rId12"/>
    <p:sldId id="264" r:id="rId13"/>
    <p:sldId id="275" r:id="rId14"/>
    <p:sldId id="263" r:id="rId15"/>
    <p:sldId id="265" r:id="rId16"/>
    <p:sldId id="266"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2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2544" y="3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BF421D-C0C9-4790-9898-ED51AB670611}" type="datetimeFigureOut">
              <a:rPr lang="en-US" smtClean="0"/>
              <a:t>12/3/2014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4FAE73-3011-45C4-A143-5E2CAA149AF1}" type="slidenum">
              <a:rPr lang="en-US" smtClean="0"/>
              <a:t>‹#›</a:t>
            </a:fld>
            <a:endParaRPr lang="en-US" dirty="0"/>
          </a:p>
        </p:txBody>
      </p:sp>
    </p:spTree>
    <p:extLst>
      <p:ext uri="{BB962C8B-B14F-4D97-AF65-F5344CB8AC3E}">
        <p14:creationId xmlns:p14="http://schemas.microsoft.com/office/powerpoint/2010/main" val="1126600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mailto:deb@nasbla.or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everyone – and thanks for sticking around for this afternoon’s presentation… we think you’ll be glad that you did </a:t>
            </a:r>
            <a:r>
              <a:rPr lang="en-US" dirty="0" smtClean="0">
                <a:sym typeface="Wingdings" panose="05000000000000000000" pitchFamily="2" charset="2"/>
              </a:rPr>
              <a:t></a:t>
            </a:r>
          </a:p>
          <a:p>
            <a:endParaRPr lang="en-US" dirty="0">
              <a:sym typeface="Wingdings" panose="05000000000000000000" pitchFamily="2" charset="2"/>
            </a:endParaRPr>
          </a:p>
          <a:p>
            <a:r>
              <a:rPr lang="en-US" dirty="0" smtClean="0">
                <a:sym typeface="Wingdings" panose="05000000000000000000" pitchFamily="2" charset="2"/>
              </a:rPr>
              <a:t>In the next 30 minutes or so we’re going to take a 30,000 foot view of what ERAC has already discovered about the 2012 version of the National Recreational Boating Survey, discuss what the committee’s “lessons learned” might mean to you, share with you our future plans for the data at hand, and wrap up with a call for your participation in this important process…</a:t>
            </a:r>
          </a:p>
          <a:p>
            <a:endParaRPr lang="en-US" dirty="0">
              <a:sym typeface="Wingdings" panose="05000000000000000000" pitchFamily="2" charset="2"/>
            </a:endParaRPr>
          </a:p>
          <a:p>
            <a:r>
              <a:rPr lang="en-US" dirty="0" smtClean="0">
                <a:sym typeface="Wingdings" panose="05000000000000000000" pitchFamily="2" charset="2"/>
              </a:rPr>
              <a:t>Let’s go ahead and get started…</a:t>
            </a:r>
          </a:p>
          <a:p>
            <a:endParaRPr lang="en-US" dirty="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a:t>
            </a:fld>
            <a:endParaRPr lang="en-US" dirty="0"/>
          </a:p>
        </p:txBody>
      </p:sp>
    </p:spTree>
    <p:extLst>
      <p:ext uri="{BB962C8B-B14F-4D97-AF65-F5344CB8AC3E}">
        <p14:creationId xmlns:p14="http://schemas.microsoft.com/office/powerpoint/2010/main" val="2660292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in reviewing the data on both boat numbers and exposure hours – broken down by state and boat type – we found that some of the data is relatively dependable from a data perspective – specifically, the overall or total number of registered and unregistered vessels in a state when all types of boats are lumped into one group… and the number of registered/unregistered powerboats within the state.  The support for the validity of these numbers comes from comparisons of the estimated number of registered vessels within a state as compared to the actual number of registered vessels reported by the applicable state through the Certificate of Numbers form for the year 2012.  In both cases, the estimated number of registered vessels is relatively close to the actual, and the assumption is then made that – when using the same methodology – the unregistered vessels are relatively close in nature as well.  By extension, the exposure hours calculated from these overall or total boat numbers, as well as the powerboat numbers, are also considered valid.</a:t>
            </a:r>
          </a:p>
          <a:p>
            <a:endParaRPr lang="en-US" dirty="0"/>
          </a:p>
          <a:p>
            <a:endParaRPr lang="en-US" dirty="0"/>
          </a:p>
          <a:p>
            <a:endParaRPr lang="en-US" dirty="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10</a:t>
            </a:fld>
            <a:endParaRPr lang="en-US" dirty="0"/>
          </a:p>
        </p:txBody>
      </p:sp>
    </p:spTree>
    <p:extLst>
      <p:ext uri="{BB962C8B-B14F-4D97-AF65-F5344CB8AC3E}">
        <p14:creationId xmlns:p14="http://schemas.microsoft.com/office/powerpoint/2010/main" val="106453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There are two primary reasons that underpin why these numbers appear to be statistically valid: </a:t>
            </a:r>
          </a:p>
          <a:p>
            <a:endParaRPr lang="en-US" dirty="0"/>
          </a:p>
          <a:p>
            <a:pPr marL="228600" indent="-228600">
              <a:buAutoNum type="arabicParenR"/>
            </a:pPr>
            <a:r>
              <a:rPr lang="en-US" dirty="0" smtClean="0"/>
              <a:t>Powerboats dominate the data sets – in other words, the majority of boats registered in most of our states are powerboats and are therefore being sampled in the survey at a higher rate, which in turn produces more accurate results, and</a:t>
            </a:r>
          </a:p>
          <a:p>
            <a:pPr marL="228600" indent="-228600">
              <a:buAutoNum type="arabicParenR"/>
            </a:pPr>
            <a:r>
              <a:rPr lang="en-US" dirty="0" smtClean="0"/>
              <a:t>The fact that powerboats are registered in all states allows comparisons between states to be more statistically valid</a:t>
            </a:r>
          </a:p>
          <a:p>
            <a:pPr marL="228600" indent="-228600">
              <a:buAutoNum type="arabicParenR"/>
            </a:pPr>
            <a:endParaRPr lang="en-US" dirty="0"/>
          </a:p>
          <a:p>
            <a:endParaRPr lang="en-US" dirty="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11</a:t>
            </a:fld>
            <a:endParaRPr lang="en-US" dirty="0"/>
          </a:p>
        </p:txBody>
      </p:sp>
    </p:spTree>
    <p:extLst>
      <p:ext uri="{BB962C8B-B14F-4D97-AF65-F5344CB8AC3E}">
        <p14:creationId xmlns:p14="http://schemas.microsoft.com/office/powerpoint/2010/main" val="106453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opposite side of the coin, there are issues with other parts of the data when we break it down to the state level for non-powerboat groups.  The problems in these groups start at the number of vessels estimated – and by extension, carry over into the accuracy of the calculated exposure hours for these groups as well.</a:t>
            </a:r>
          </a:p>
          <a:p>
            <a:endParaRPr lang="en-US" dirty="0"/>
          </a:p>
          <a:p>
            <a:r>
              <a:rPr lang="en-US" dirty="0" smtClean="0"/>
              <a:t>As with the total vessel numbers and the powerboat numbers, a comparison was made between the NRBS estimated number of registered vessels in each category and the actual number as submitted by the states through their Certificates of Number.  Unlike the previous two groups however, there were significant deviations from the actual numbers in these non-powerboat  groups, casting doubt on the associated calculations for unregistered vessels in these groups as well.</a:t>
            </a:r>
          </a:p>
          <a:p>
            <a:endParaRPr lang="en-US" sz="1100" dirty="0"/>
          </a:p>
          <a:p>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12</a:t>
            </a:fld>
            <a:endParaRPr lang="en-US" dirty="0"/>
          </a:p>
        </p:txBody>
      </p:sp>
    </p:spTree>
    <p:extLst>
      <p:ext uri="{BB962C8B-B14F-4D97-AF65-F5344CB8AC3E}">
        <p14:creationId xmlns:p14="http://schemas.microsoft.com/office/powerpoint/2010/main" val="1164053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r>
              <a:rPr lang="en-US" dirty="0" smtClean="0"/>
              <a:t>Initial thoughts on the cause for these deviations include the following:</a:t>
            </a:r>
          </a:p>
          <a:p>
            <a:endParaRPr lang="en-US" dirty="0"/>
          </a:p>
          <a:p>
            <a:pPr marL="228600" indent="-228600">
              <a:buAutoNum type="arabicParenR"/>
            </a:pPr>
            <a:r>
              <a:rPr lang="en-US" dirty="0" smtClean="0"/>
              <a:t>Unlike the total vessels and powerboat groups, these non-powered craft make up a smaller portion of our state fleets, are correspondingly sampled at a much lower rate than power boats, and have diminished accuracy accordingly</a:t>
            </a:r>
          </a:p>
          <a:p>
            <a:pPr marL="228600" indent="-228600">
              <a:buAutoNum type="arabicParenR"/>
            </a:pPr>
            <a:r>
              <a:rPr lang="en-US" dirty="0" smtClean="0"/>
              <a:t>Significant differences in the way states register – or don’t register – these vessels make apples-to-apples comparisons between states impossible; and in relation to the third bullet…</a:t>
            </a:r>
          </a:p>
          <a:p>
            <a:pPr marL="228600" indent="-228600">
              <a:buAutoNum type="arabicParenR"/>
            </a:pPr>
            <a:r>
              <a:rPr lang="en-US" dirty="0" smtClean="0"/>
              <a:t>Having low numbers of, or no registered vessels, in some boat type categories in some states make reaching a significant sample size impossible in some cases </a:t>
            </a:r>
          </a:p>
          <a:p>
            <a:pPr marL="228600" indent="-228600">
              <a:buAutoNum type="arabicParenR"/>
            </a:pPr>
            <a:r>
              <a:rPr lang="en-US" dirty="0"/>
              <a:t>F</a:t>
            </a:r>
            <a:r>
              <a:rPr lang="en-US" dirty="0" smtClean="0"/>
              <a:t>inally, we discovered that the survey methodology included both powered and non-powered canoes in the same group, rather than separating out the non-powered canoes as is done on the Certificates of Numbers, making validation between the two sets of data an impossibility.  The same challenge was faced in the kayak group.</a:t>
            </a:r>
          </a:p>
          <a:p>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13</a:t>
            </a:fld>
            <a:endParaRPr lang="en-US" dirty="0"/>
          </a:p>
        </p:txBody>
      </p:sp>
    </p:spTree>
    <p:extLst>
      <p:ext uri="{BB962C8B-B14F-4D97-AF65-F5344CB8AC3E}">
        <p14:creationId xmlns:p14="http://schemas.microsoft.com/office/powerpoint/2010/main" val="1164053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with all that said… we’re strong believers in the “see it to believe it” motto, so we have posted our data tables online where you can see them for yourself… you can find them on The NASBLA Lighthouse website at </a:t>
            </a:r>
            <a:r>
              <a:rPr lang="en-US" dirty="0" smtClean="0">
                <a:solidFill>
                  <a:srgbClr val="FF0000"/>
                </a:solidFill>
              </a:rPr>
              <a:t>www.nasbla.org/Lighthouse</a:t>
            </a:r>
            <a:r>
              <a:rPr lang="en-US" dirty="0" smtClean="0"/>
              <a:t>; click on “Get Equipped” and then choose the “National Recreational Boating Survey” item on the list… there you will see files that include the tables showing the NRBS estimated boat numbers, separated into separate pages for each boating type, sorted by state; and correspondingly, tables showing the calculated exposure hours for each boat type, sorted by state.  Notes are included on the pages that mirror our comments today so you have them for ready reference.</a:t>
            </a:r>
          </a:p>
          <a:p>
            <a:endParaRPr lang="en-US" dirty="0"/>
          </a:p>
          <a:p>
            <a:r>
              <a:rPr lang="en-US" dirty="0" smtClean="0"/>
              <a:t>We encourage you to take a look at the data in detail and provide us your feedback on anything else that you might see there that piques your interest…</a:t>
            </a: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14</a:t>
            </a:fld>
            <a:endParaRPr lang="en-US" dirty="0"/>
          </a:p>
        </p:txBody>
      </p:sp>
    </p:spTree>
    <p:extLst>
      <p:ext uri="{BB962C8B-B14F-4D97-AF65-F5344CB8AC3E}">
        <p14:creationId xmlns:p14="http://schemas.microsoft.com/office/powerpoint/2010/main" val="1821138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I close today, I want to give you a preview of some of the other 2012 NRBS items that ERAC will be reviewing, exploring and sharing, over the next year… these include…</a:t>
            </a:r>
          </a:p>
          <a:p>
            <a:endParaRPr lang="en-US" dirty="0"/>
          </a:p>
          <a:p>
            <a:pPr marL="171450" indent="-171450">
              <a:buFontTx/>
              <a:buChar char="-"/>
            </a:pPr>
            <a:r>
              <a:rPr lang="en-US" dirty="0" smtClean="0"/>
              <a:t>A simplified chart describing the weighting that was used in the Participation Survey portion of the NRBS. (We already have posted a simplified document of the weighting that was used in the Trip Survey.). The group has the Participation Survey weighting item in hand thanks to Philippe Gwet and will be posting it right after our next conference call and review of this item in November</a:t>
            </a:r>
          </a:p>
          <a:p>
            <a:pPr marL="171450" indent="-171450">
              <a:buFontTx/>
              <a:buChar char="-"/>
            </a:pPr>
            <a:endParaRPr lang="en-US" dirty="0"/>
          </a:p>
          <a:p>
            <a:pPr marL="171450" indent="-171450">
              <a:buFontTx/>
              <a:buChar char="-"/>
            </a:pPr>
            <a:r>
              <a:rPr lang="en-US" dirty="0" smtClean="0"/>
              <a:t>Contingent on the caveats we’ve mentioned today regarding the validity of boat numbers and exposure hours with regard to non-powered vessels, the group will be taking a look at exposure hours by boat type in relation to accidents involving these boat types; the purpose for this piece of work being to determine any potential correlation between these two sets of data</a:t>
            </a:r>
          </a:p>
          <a:p>
            <a:pPr marL="171450" indent="-171450">
              <a:buFontTx/>
              <a:buChar char="-"/>
            </a:pPr>
            <a:endParaRPr lang="en-US" dirty="0"/>
          </a:p>
          <a:p>
            <a:pPr marL="171450" indent="-171450">
              <a:buFontTx/>
              <a:buChar char="-"/>
            </a:pPr>
            <a:r>
              <a:rPr lang="en-US" dirty="0" smtClean="0"/>
              <a:t>The group will be considering potential impacts and/or differences that could arise between respondents in multiple vessel households versus single vessel households </a:t>
            </a: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15</a:t>
            </a:fld>
            <a:endParaRPr lang="en-US" dirty="0"/>
          </a:p>
        </p:txBody>
      </p:sp>
    </p:spTree>
    <p:extLst>
      <p:ext uri="{BB962C8B-B14F-4D97-AF65-F5344CB8AC3E}">
        <p14:creationId xmlns:p14="http://schemas.microsoft.com/office/powerpoint/2010/main" val="2536498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We’ll be considering the potential data issues associated with the boating day (day of week) for which the respondents were sampled…</a:t>
            </a:r>
          </a:p>
          <a:p>
            <a:pPr marL="171450" indent="-171450">
              <a:buFontTx/>
              <a:buChar char="-"/>
            </a:pPr>
            <a:endParaRPr lang="en-US" dirty="0"/>
          </a:p>
          <a:p>
            <a:pPr marL="171450" indent="-171450">
              <a:buFontTx/>
              <a:buChar char="-"/>
            </a:pPr>
            <a:r>
              <a:rPr lang="en-US" dirty="0" smtClean="0"/>
              <a:t>Exploring the pros/cons of using exposure hours versus registered boats as the denominator in risk equations…</a:t>
            </a:r>
          </a:p>
          <a:p>
            <a:pPr marL="171450" indent="-171450">
              <a:buFontTx/>
              <a:buChar char="-"/>
            </a:pPr>
            <a:endParaRPr lang="en-US" dirty="0"/>
          </a:p>
          <a:p>
            <a:pPr marL="171450" indent="-171450">
              <a:buFontTx/>
              <a:buChar char="-"/>
            </a:pPr>
            <a:r>
              <a:rPr lang="en-US" dirty="0" smtClean="0"/>
              <a:t>Exploring the pros and cons of using fatal incident numbers versus fatality numbers as the numerator in risk equations…</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16</a:t>
            </a:fld>
            <a:endParaRPr lang="en-US" dirty="0"/>
          </a:p>
        </p:txBody>
      </p:sp>
    </p:spTree>
    <p:extLst>
      <p:ext uri="{BB962C8B-B14F-4D97-AF65-F5344CB8AC3E}">
        <p14:creationId xmlns:p14="http://schemas.microsoft.com/office/powerpoint/2010/main" val="4224617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smtClean="0"/>
          </a:p>
          <a:p>
            <a:pPr marL="171450" indent="-171450">
              <a:buFontTx/>
              <a:buChar char="-"/>
            </a:pPr>
            <a:r>
              <a:rPr lang="en-US" dirty="0"/>
              <a:t>Considering methods that could be used to estimate registered boats and associated exposure hours in years when the survey is not being completed…</a:t>
            </a:r>
          </a:p>
          <a:p>
            <a:endParaRPr lang="en-US" dirty="0"/>
          </a:p>
          <a:p>
            <a:pPr marL="171450" indent="-171450">
              <a:buFontTx/>
              <a:buChar char="-"/>
            </a:pPr>
            <a:r>
              <a:rPr lang="en-US" dirty="0" smtClean="0"/>
              <a:t>Considering methods that could be used to account for non-response bias</a:t>
            </a:r>
          </a:p>
          <a:p>
            <a:pPr marL="171450" indent="-171450">
              <a:buFontTx/>
              <a:buChar char="-"/>
            </a:pPr>
            <a:endParaRPr lang="en-US" dirty="0"/>
          </a:p>
          <a:p>
            <a:pPr marL="171450" indent="-171450">
              <a:buFontTx/>
              <a:buChar char="-"/>
            </a:pPr>
            <a:r>
              <a:rPr lang="en-US" dirty="0" smtClean="0"/>
              <a:t>And finally, considering methods to address the issue of fatalities of out-of-state boaters that occur in a state where the boat involved was not registered (in other words, the numerator – the fatality – is attributable to one state, while the denominator – the registered boat – is attributable to another state)</a:t>
            </a:r>
          </a:p>
          <a:p>
            <a:pPr marL="171450" indent="-171450">
              <a:buFontTx/>
              <a:buChar char="-"/>
            </a:pPr>
            <a:endParaRPr lang="en-US" dirty="0"/>
          </a:p>
          <a:p>
            <a:r>
              <a:rPr lang="en-US" dirty="0" smtClean="0"/>
              <a:t>Quite a hefty lineup to be sure, but one by which we hope to wring every last drop out of the 2012 NRBS data at hand… which leads me to my last point, and that is to ask for your feedback in this ongoing work…</a:t>
            </a: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17</a:t>
            </a:fld>
            <a:endParaRPr lang="en-US" dirty="0"/>
          </a:p>
        </p:txBody>
      </p:sp>
    </p:spTree>
    <p:extLst>
      <p:ext uri="{BB962C8B-B14F-4D97-AF65-F5344CB8AC3E}">
        <p14:creationId xmlns:p14="http://schemas.microsoft.com/office/powerpoint/2010/main" val="4222120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would like to hear from you… specifically about whether our current efforts to “decode” the NRBS are of value to you and, if they are, how we can best spend our time in the future…</a:t>
            </a:r>
          </a:p>
          <a:p>
            <a:endParaRPr lang="en-US" dirty="0"/>
          </a:p>
          <a:p>
            <a:r>
              <a:rPr lang="en-US" dirty="0" smtClean="0"/>
              <a:t>Please take a few moments to drop an e-mail to Deb Gona at </a:t>
            </a:r>
            <a:r>
              <a:rPr lang="en-US" dirty="0" smtClean="0">
                <a:hlinkClick r:id="rId3"/>
              </a:rPr>
              <a:t>deb@nasbla.org</a:t>
            </a:r>
            <a:r>
              <a:rPr lang="en-US" dirty="0" smtClean="0"/>
              <a:t> to let us know 1) if the ERAC NRBS products we’ve discussed today have been or are anticipated to be useful to you, 2) let us know if the work we have planned for the future sounds like it will be of value as well, and 3) most importantly, don’t be a stranger… although the committees are made of contributing individuals, our ultimate master is you – the NASBLA membership – so take the time to tell us what you want, what you need, and what you expect.  As noted here, it doesn’t have to be a thesis or anything, just give us the gist of the data that would be of use to you from the survey and we’ll work with you to figure out what we can get that might fit your needs… seriously, we want to hear from you and we look forward to your feedback.</a:t>
            </a:r>
          </a:p>
          <a:p>
            <a:endParaRPr lang="en-US" dirty="0"/>
          </a:p>
          <a:p>
            <a:r>
              <a:rPr lang="en-US" dirty="0" smtClean="0"/>
              <a:t>Thank you for your time today…</a:t>
            </a: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18</a:t>
            </a:fld>
            <a:endParaRPr lang="en-US" dirty="0"/>
          </a:p>
        </p:txBody>
      </p:sp>
    </p:spTree>
    <p:extLst>
      <p:ext uri="{BB962C8B-B14F-4D97-AF65-F5344CB8AC3E}">
        <p14:creationId xmlns:p14="http://schemas.microsoft.com/office/powerpoint/2010/main" val="214493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doubt many of you who didn’t opt to hang out in the hall at this time are thinking, “why does the NRBS and the data it collects matter to me or my state, organization, or agency?”.  Let me share a few important reasons why you </a:t>
            </a:r>
            <a:r>
              <a:rPr lang="en-US" u="sng" dirty="0" smtClean="0"/>
              <a:t>should</a:t>
            </a:r>
            <a:r>
              <a:rPr lang="en-US" dirty="0"/>
              <a:t> </a:t>
            </a:r>
            <a:r>
              <a:rPr lang="en-US" dirty="0" smtClean="0"/>
              <a:t>be paying attention, and if you still feel a need to leave for the hall, at least you can share these items with the others out there as well…</a:t>
            </a:r>
          </a:p>
          <a:p>
            <a:endParaRPr lang="en-US" dirty="0"/>
          </a:p>
          <a:p>
            <a:r>
              <a:rPr lang="en-US" dirty="0" smtClean="0"/>
              <a:t>First, as mentioned in the July/August issue of Small Craft Advisory, it is the Coast Guard’s stated intention to – at some point in time – use the exposure data generated by the NRBS, which generates a “risk ratio” of fatalities per 100 million exposure hours, as a way to measure the success of boating safety programs, including those at the state level.  It may not be in the immediate future, but it is a stated, intended goal… so… wouldn’t you like to know the details on how you might be measured?  And the methodology behind the measurement?  We all like to know the grading scale </a:t>
            </a:r>
            <a:r>
              <a:rPr lang="en-US" u="sng" dirty="0" smtClean="0"/>
              <a:t>before</a:t>
            </a:r>
            <a:r>
              <a:rPr lang="en-US" dirty="0" smtClean="0"/>
              <a:t> we take the test, right?</a:t>
            </a:r>
          </a:p>
          <a:p>
            <a:endParaRPr lang="en-US" dirty="0"/>
          </a:p>
          <a:p>
            <a:r>
              <a:rPr lang="en-US" dirty="0" smtClean="0"/>
              <a:t>Even with that measurement using the exposure hours method potentially a  ways off, we do know that the Coast Guard’s intention is to use the NRBS data to begin measuring the success of actions taken by all involved parties to reach the goals of the National Recreational Boating Safety Strategic Plan.  Again, it’s good to know the basis for measuring success on these goals, which many of you in this room are involved in accomplishing.</a:t>
            </a:r>
          </a:p>
          <a:p>
            <a:endParaRPr lang="en-US" sz="1100" dirty="0"/>
          </a:p>
        </p:txBody>
      </p:sp>
      <p:sp>
        <p:nvSpPr>
          <p:cNvPr id="4" name="Slide Number Placeholder 3"/>
          <p:cNvSpPr>
            <a:spLocks noGrp="1"/>
          </p:cNvSpPr>
          <p:nvPr>
            <p:ph type="sldNum" sz="quarter" idx="10"/>
          </p:nvPr>
        </p:nvSpPr>
        <p:spPr/>
        <p:txBody>
          <a:bodyPr/>
          <a:lstStyle/>
          <a:p>
            <a:fld id="{224FAE73-3011-45C4-A143-5E2CAA149AF1}" type="slidenum">
              <a:rPr lang="en-US" smtClean="0"/>
              <a:t>2</a:t>
            </a:fld>
            <a:endParaRPr lang="en-US" dirty="0"/>
          </a:p>
        </p:txBody>
      </p:sp>
    </p:spTree>
    <p:extLst>
      <p:ext uri="{BB962C8B-B14F-4D97-AF65-F5344CB8AC3E}">
        <p14:creationId xmlns:p14="http://schemas.microsoft.com/office/powerpoint/2010/main" val="3642981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r>
              <a:rPr lang="en-US" dirty="0" smtClean="0"/>
              <a:t>In both cases, enhancing your understanding of the methodology used and having a working knowledge of the data generated puts you in a better position to determine any possible details that might cause anomalies in the data, especially if the results for your state, organization, or agency are not as favorable as you might hope – and even more importantly, that working knowledge provides you with the tools to provide meaningful suggestions toward improving the data that is collected in the future. </a:t>
            </a:r>
          </a:p>
        </p:txBody>
      </p:sp>
      <p:sp>
        <p:nvSpPr>
          <p:cNvPr id="4" name="Slide Number Placeholder 3"/>
          <p:cNvSpPr>
            <a:spLocks noGrp="1"/>
          </p:cNvSpPr>
          <p:nvPr>
            <p:ph type="sldNum" sz="quarter" idx="10"/>
          </p:nvPr>
        </p:nvSpPr>
        <p:spPr/>
        <p:txBody>
          <a:bodyPr/>
          <a:lstStyle/>
          <a:p>
            <a:fld id="{224FAE73-3011-45C4-A143-5E2CAA149AF1}" type="slidenum">
              <a:rPr lang="en-US" smtClean="0"/>
              <a:t>3</a:t>
            </a:fld>
            <a:endParaRPr lang="en-US" dirty="0"/>
          </a:p>
        </p:txBody>
      </p:sp>
    </p:spTree>
    <p:extLst>
      <p:ext uri="{BB962C8B-B14F-4D97-AF65-F5344CB8AC3E}">
        <p14:creationId xmlns:p14="http://schemas.microsoft.com/office/powerpoint/2010/main" val="364298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Beyond those benefits in knowing the “lay of the land” when it comes to the NRBS survey and generated data, there are some more tangible items to be gained from the data at hand as well…</a:t>
            </a:r>
          </a:p>
          <a:p>
            <a:endParaRPr lang="en-US" sz="1100" dirty="0"/>
          </a:p>
          <a:p>
            <a:r>
              <a:rPr lang="en-US" sz="1100" dirty="0" smtClean="0"/>
              <a:t>One item that might be of benefit to a state is using the survey data to get a more accurate understanding of their constituent base.  Knowing the estimated number of unregistered vessels in a particular state could be helpful in accurately judging the resources needed to attend to boater needs – after all, our agencies don’t check for registration numbers on your bow before we attend to a rescue – and those same numbers can provide valuable data that must be considered when weighing whether or not to begin registering previously unregistered craft in a given state.  After speaking with several of you over the past few months regarding whether this kind of data would be useful, and hearing that it could be, we’ll be sharing some of that data with you and describing some of the lessons learned that we hope will also be of value to you.</a:t>
            </a:r>
          </a:p>
          <a:p>
            <a:endParaRPr lang="en-US" sz="1100" dirty="0"/>
          </a:p>
          <a:p>
            <a:r>
              <a:rPr lang="en-US" sz="1100" dirty="0" smtClean="0"/>
              <a:t>Other potential uses of the survey data include a better understanding of boater opinions and perceptions regarding this activity.  For states, organizations, and agencies that already collect this type of data through other means, this NRBS survey data may serve as a way of supplementing or validating the existing data; for groups without the resources to complete similar surveys, this data may serve as the most viable substitute.</a:t>
            </a:r>
          </a:p>
          <a:p>
            <a:endParaRPr lang="en-US" sz="1100" dirty="0"/>
          </a:p>
          <a:p>
            <a:r>
              <a:rPr lang="en-US" sz="1100" dirty="0" smtClean="0"/>
              <a:t>While there are other uses for the data as well, I think these two items serve as important examples...</a:t>
            </a:r>
          </a:p>
        </p:txBody>
      </p:sp>
      <p:sp>
        <p:nvSpPr>
          <p:cNvPr id="4" name="Slide Number Placeholder 3"/>
          <p:cNvSpPr>
            <a:spLocks noGrp="1"/>
          </p:cNvSpPr>
          <p:nvPr>
            <p:ph type="sldNum" sz="quarter" idx="10"/>
          </p:nvPr>
        </p:nvSpPr>
        <p:spPr/>
        <p:txBody>
          <a:bodyPr/>
          <a:lstStyle/>
          <a:p>
            <a:fld id="{224FAE73-3011-45C4-A143-5E2CAA149AF1}" type="slidenum">
              <a:rPr lang="en-US" smtClean="0"/>
              <a:t>4</a:t>
            </a:fld>
            <a:endParaRPr lang="en-US" dirty="0"/>
          </a:p>
        </p:txBody>
      </p:sp>
    </p:spTree>
    <p:extLst>
      <p:ext uri="{BB962C8B-B14F-4D97-AF65-F5344CB8AC3E}">
        <p14:creationId xmlns:p14="http://schemas.microsoft.com/office/powerpoint/2010/main" val="1247757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if you’re still here, your next comment probably goes like this… “how the heck do I get a handle on this stuff”… </a:t>
            </a:r>
          </a:p>
          <a:p>
            <a:endParaRPr lang="en-US" dirty="0"/>
          </a:p>
          <a:p>
            <a:r>
              <a:rPr lang="en-US" dirty="0" smtClean="0"/>
              <a:t>First, don’t worry, you’re not on your own… ERAC has a very talented group of individuals, listed here, from a variety of backgrounds – from the states, to industry, to the Coast Guard itself – who LOVE this stuff… well, maybe not LOVE, but are intrigued by it… and are charged with doing the “heavy lifting” involved to dig down deep into the data, and break it down into bite-size pieces for all of you.</a:t>
            </a:r>
          </a:p>
          <a:p>
            <a:endParaRPr lang="en-US" dirty="0"/>
          </a:p>
          <a:p>
            <a:r>
              <a:rPr lang="en-US" dirty="0" smtClean="0"/>
              <a:t>And… a little plug for ERAC… if you want to join this team as they move ahead with their work in the next charge cycle, let us know… we’d be glad to welcome you to the club – we have some awesome analysis parties </a:t>
            </a:r>
            <a:r>
              <a:rPr lang="en-US" dirty="0" smtClean="0">
                <a:sym typeface="Wingdings" panose="05000000000000000000" pitchFamily="2" charset="2"/>
              </a:rPr>
              <a:t>.</a:t>
            </a:r>
          </a:p>
          <a:p>
            <a:endParaRPr lang="en-US" dirty="0">
              <a:sym typeface="Wingdings" panose="05000000000000000000" pitchFamily="2" charset="2"/>
            </a:endParaRPr>
          </a:p>
          <a:p>
            <a:r>
              <a:rPr lang="en-US" dirty="0" smtClean="0">
                <a:sym typeface="Wingdings" panose="05000000000000000000" pitchFamily="2" charset="2"/>
              </a:rPr>
              <a:t>So… let’s fill you in on what has this group has already done on your behalf and what are their future plans…</a:t>
            </a: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5</a:t>
            </a:fld>
            <a:endParaRPr lang="en-US" dirty="0"/>
          </a:p>
        </p:txBody>
      </p:sp>
    </p:spTree>
    <p:extLst>
      <p:ext uri="{BB962C8B-B14F-4D97-AF65-F5344CB8AC3E}">
        <p14:creationId xmlns:p14="http://schemas.microsoft.com/office/powerpoint/2010/main" val="4049935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Hopefully you all had a chance to review the July/August edition of Small Craft Advisory, focused on the NRBS – and, having read Eleanor Mariani’s intro to the edition (thank you, Eleanor), took her suggestion to heart to save the issue as a reference with regard to many aspects of the NRBS.  It’s on all of your library shelves, right?  If not, we’ll get you another copy ‘cause it has some great stuff in it…</a:t>
            </a: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6</a:t>
            </a:fld>
            <a:endParaRPr lang="en-US" dirty="0"/>
          </a:p>
        </p:txBody>
      </p:sp>
    </p:spTree>
    <p:extLst>
      <p:ext uri="{BB962C8B-B14F-4D97-AF65-F5344CB8AC3E}">
        <p14:creationId xmlns:p14="http://schemas.microsoft.com/office/powerpoint/2010/main" val="4020469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an overview of some of the results of the survey from the Coast Guard’s perspective, a layman’s breakdown of how exposure hours and risk ratios are generated and what they really mean, and there is a group of Q&amp;A’s, some of which the team had and some of which came directly from many of you in today’s crowd… and on that point there is one additional item that warrants a mention here… it wasn’t covered in the original article, but several of you have asked about it since then, and that is with regard to why there are no questions on the survey regarding whether the respondents wear their lifejackets or not.  We have queried the Coast Guard on your behalf regarding the reason for that omission and were told that questions on that topic were left off based on two primary reasons: 1) there is a tendency for folks to be less than honest in answering these questions, especially if they believe that they are not totally anonymous in their survey responses and 2) the current Coast Guard method of collecting this data is through the JSI studies that are observational and third-party in nature.  It is this charge group’s intention to continue to seek out answers like this one for you on your important questions, and disseminate the answers in a broader forum through similar articles and forums in the future.</a:t>
            </a:r>
          </a:p>
          <a:p>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7</a:t>
            </a:fld>
            <a:endParaRPr lang="en-US" dirty="0"/>
          </a:p>
        </p:txBody>
      </p:sp>
    </p:spTree>
    <p:extLst>
      <p:ext uri="{BB962C8B-B14F-4D97-AF65-F5344CB8AC3E}">
        <p14:creationId xmlns:p14="http://schemas.microsoft.com/office/powerpoint/2010/main" val="402046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r>
              <a:rPr lang="en-US" dirty="0" smtClean="0"/>
              <a:t>One of those forums will be through The NASBLA Lighthouse, an online forum that ERAC has launched this year – in fact, some of you attended the “launch party” for this new resource earlier today… We expect to continue to post findings and other resources to this site as they become available, and we’re hoping that all of you will take advantage of the new interactive discussion forum on the site to join and/or start your own conversations about the NRBS, including items of interest to you and requests for additional analysis items as needed… we’ll look forward to virtually “seeing” you there…</a:t>
            </a: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8</a:t>
            </a:fld>
            <a:endParaRPr lang="en-US" dirty="0"/>
          </a:p>
        </p:txBody>
      </p:sp>
    </p:spTree>
    <p:extLst>
      <p:ext uri="{BB962C8B-B14F-4D97-AF65-F5344CB8AC3E}">
        <p14:creationId xmlns:p14="http://schemas.microsoft.com/office/powerpoint/2010/main" val="4020469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 item that we wanted to share with you today is an outgrowth of additional data pulls that this group is doing on the 2012 data at hand.  By working with Coast Guard staff including Philippe Gwet, Susan Tomczuk, and other support staff at Coast Guard Headquarters (thank you to all for answering our endless list of questions and queries – with smiles on your faces), ERAC has been able to dig even deeper into the available data – beyond what is included in the summary report that is available out on the web – all in an effort to make the most of the work that has already been completed and provide you – the NASBLA membership - with what we hope will be value-added additional data…</a:t>
            </a:r>
          </a:p>
          <a:p>
            <a:endParaRPr lang="en-US" dirty="0"/>
          </a:p>
          <a:p>
            <a:r>
              <a:rPr lang="en-US" dirty="0" smtClean="0"/>
              <a:t>The first item on our “dig deeper” list was to provide states with the  survey estimates of 1) the number of registered and unregistered boats by boat type within each state, and 2) the exposure hours  for these groupings.  Going back to some of my original comments, we thought these estimates would be useful to many of you in getting a better grasp on your total number of constituents for a variety of reasons… and along the way we found out some other details and learned some lessons that we think will be interesting to you as well… let’s jump in…</a:t>
            </a:r>
            <a:endParaRPr lang="en-US" dirty="0"/>
          </a:p>
        </p:txBody>
      </p:sp>
      <p:sp>
        <p:nvSpPr>
          <p:cNvPr id="4" name="Slide Number Placeholder 3"/>
          <p:cNvSpPr>
            <a:spLocks noGrp="1"/>
          </p:cNvSpPr>
          <p:nvPr>
            <p:ph type="sldNum" sz="quarter" idx="10"/>
          </p:nvPr>
        </p:nvSpPr>
        <p:spPr/>
        <p:txBody>
          <a:bodyPr/>
          <a:lstStyle/>
          <a:p>
            <a:fld id="{224FAE73-3011-45C4-A143-5E2CAA149AF1}" type="slidenum">
              <a:rPr lang="en-US" smtClean="0"/>
              <a:t>9</a:t>
            </a:fld>
            <a:endParaRPr lang="en-US" dirty="0"/>
          </a:p>
        </p:txBody>
      </p:sp>
    </p:spTree>
    <p:extLst>
      <p:ext uri="{BB962C8B-B14F-4D97-AF65-F5344CB8AC3E}">
        <p14:creationId xmlns:p14="http://schemas.microsoft.com/office/powerpoint/2010/main" val="2636170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6182451-16D2-4F9E-A06E-75F70CD60ADD}" type="datetime1">
              <a:rPr lang="en-US" smtClean="0"/>
              <a:t>12/3/2014</a:t>
            </a:fld>
            <a:endParaRPr lang="en-US" dirty="0"/>
          </a:p>
        </p:txBody>
      </p:sp>
      <p:sp>
        <p:nvSpPr>
          <p:cNvPr id="8" name="Slide Number Placeholder 7"/>
          <p:cNvSpPr>
            <a:spLocks noGrp="1"/>
          </p:cNvSpPr>
          <p:nvPr>
            <p:ph type="sldNum" sz="quarter" idx="11"/>
          </p:nvPr>
        </p:nvSpPr>
        <p:spPr/>
        <p:txBody>
          <a:bodyPr/>
          <a:lstStyle/>
          <a:p>
            <a:fld id="{5183B62E-C44F-49DC-B503-A7481A72AB68}"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7A4230-7DC8-4ED8-BF04-B9475A0069B4}" type="datetime1">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3B62E-C44F-49DC-B503-A7481A72AB6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7BF96-4870-409F-B7AA-5A9DEF20EBA6}" type="datetime1">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3B62E-C44F-49DC-B503-A7481A72AB6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61FCDEF6-61FC-44B5-B563-FE5D3EBB7D4E}" type="datetime1">
              <a:rPr lang="en-US" smtClean="0"/>
              <a:t>12/3/2014</a:t>
            </a:fld>
            <a:endParaRPr lang="en-US" dirty="0"/>
          </a:p>
        </p:txBody>
      </p:sp>
      <p:sp>
        <p:nvSpPr>
          <p:cNvPr id="10" name="Slide Number Placeholder 9"/>
          <p:cNvSpPr>
            <a:spLocks noGrp="1"/>
          </p:cNvSpPr>
          <p:nvPr>
            <p:ph type="sldNum" sz="quarter" idx="15"/>
          </p:nvPr>
        </p:nvSpPr>
        <p:spPr/>
        <p:txBody>
          <a:bodyPr/>
          <a:lstStyle/>
          <a:p>
            <a:fld id="{5183B62E-C44F-49DC-B503-A7481A72AB68}" type="slidenum">
              <a:rPr lang="en-US" smtClean="0"/>
              <a:t>‹#›</a:t>
            </a:fld>
            <a:endParaRPr lang="en-US" dirty="0"/>
          </a:p>
        </p:txBody>
      </p:sp>
      <p:sp>
        <p:nvSpPr>
          <p:cNvPr id="11" name="Footer Placeholder 10"/>
          <p:cNvSpPr>
            <a:spLocks noGrp="1"/>
          </p:cNvSpPr>
          <p:nvPr>
            <p:ph type="ftr" sz="quarter" idx="16"/>
          </p:nvPr>
        </p:nvSpPr>
        <p:spPr/>
        <p:txBody>
          <a:bodyPr/>
          <a:lstStyle/>
          <a:p>
            <a:endParaRPr lang="en-US" dirty="0"/>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251F57-77B3-4CB3-8D7D-5184C05C771D}" type="datetime1">
              <a:rPr lang="en-US" smtClean="0"/>
              <a:t>12/3/2014</a:t>
            </a:fld>
            <a:endParaRPr lang="en-US" dirty="0"/>
          </a:p>
        </p:txBody>
      </p:sp>
      <p:sp>
        <p:nvSpPr>
          <p:cNvPr id="8" name="Slide Number Placeholder 7"/>
          <p:cNvSpPr>
            <a:spLocks noGrp="1"/>
          </p:cNvSpPr>
          <p:nvPr>
            <p:ph type="sldNum" sz="quarter" idx="11"/>
          </p:nvPr>
        </p:nvSpPr>
        <p:spPr/>
        <p:txBody>
          <a:bodyPr/>
          <a:lstStyle/>
          <a:p>
            <a:fld id="{5183B62E-C44F-49DC-B503-A7481A72AB68}"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49BD09FC-F826-493F-87F3-DCA2F41841E4}" type="datetime1">
              <a:rPr lang="en-US" smtClean="0"/>
              <a:t>12/3/2014</a:t>
            </a:fld>
            <a:endParaRPr lang="en-US" dirty="0"/>
          </a:p>
        </p:txBody>
      </p:sp>
      <p:sp>
        <p:nvSpPr>
          <p:cNvPr id="10" name="Slide Number Placeholder 9"/>
          <p:cNvSpPr>
            <a:spLocks noGrp="1"/>
          </p:cNvSpPr>
          <p:nvPr>
            <p:ph type="sldNum" sz="quarter" idx="11"/>
          </p:nvPr>
        </p:nvSpPr>
        <p:spPr/>
        <p:txBody>
          <a:bodyPr/>
          <a:lstStyle/>
          <a:p>
            <a:fld id="{5183B62E-C44F-49DC-B503-A7481A72AB68}" type="slidenum">
              <a:rPr lang="en-US" smtClean="0"/>
              <a:t>‹#›</a:t>
            </a:fld>
            <a:endParaRPr lang="en-US" dirty="0"/>
          </a:p>
        </p:txBody>
      </p:sp>
      <p:sp>
        <p:nvSpPr>
          <p:cNvPr id="11" name="Footer Placeholder 10"/>
          <p:cNvSpPr>
            <a:spLocks noGrp="1"/>
          </p:cNvSpPr>
          <p:nvPr>
            <p:ph type="ftr" sz="quarter" idx="12"/>
          </p:nvPr>
        </p:nvSpPr>
        <p:spPr>
          <a:xfrm>
            <a:off x="493776" y="6356350"/>
            <a:ext cx="5102352" cy="365125"/>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F6461B8D-3819-4EBD-B7CE-F44C3BCC494F}" type="datetime1">
              <a:rPr lang="en-US" smtClean="0"/>
              <a:t>12/3/2014</a:t>
            </a:fld>
            <a:endParaRPr lang="en-US" dirty="0"/>
          </a:p>
        </p:txBody>
      </p:sp>
      <p:sp>
        <p:nvSpPr>
          <p:cNvPr id="11" name="Slide Number Placeholder 10"/>
          <p:cNvSpPr>
            <a:spLocks noGrp="1"/>
          </p:cNvSpPr>
          <p:nvPr>
            <p:ph type="sldNum" sz="quarter" idx="11"/>
          </p:nvPr>
        </p:nvSpPr>
        <p:spPr/>
        <p:txBody>
          <a:bodyPr/>
          <a:lstStyle/>
          <a:p>
            <a:fld id="{5183B62E-C44F-49DC-B503-A7481A72AB68}" type="slidenum">
              <a:rPr lang="en-US" smtClean="0"/>
              <a:t>‹#›</a:t>
            </a:fld>
            <a:endParaRPr lang="en-US" dirty="0"/>
          </a:p>
        </p:txBody>
      </p:sp>
      <p:sp>
        <p:nvSpPr>
          <p:cNvPr id="12" name="Footer Placeholder 11"/>
          <p:cNvSpPr>
            <a:spLocks noGrp="1"/>
          </p:cNvSpPr>
          <p:nvPr>
            <p:ph type="ftr" sz="quarter" idx="12"/>
          </p:nvPr>
        </p:nvSpPr>
        <p:spPr>
          <a:xfrm>
            <a:off x="493776" y="6356350"/>
            <a:ext cx="5102352" cy="365125"/>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6B5123ED-ABFE-4141-A8EA-902158417DEA}" type="datetime1">
              <a:rPr lang="en-US" smtClean="0"/>
              <a:t>12/3/2014</a:t>
            </a:fld>
            <a:endParaRPr lang="en-US" dirty="0"/>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5183B62E-C44F-49DC-B503-A7481A72AB68}" type="slidenum">
              <a:rPr lang="en-US" smtClean="0"/>
              <a:t>‹#›</a:t>
            </a:fld>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EC2EF-77C4-4F8A-A61D-9EDBF6549EB0}" type="datetime1">
              <a:rPr lang="en-US" smtClean="0"/>
              <a:t>12/3/2014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83B62E-C44F-49DC-B503-A7481A72AB6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377C574-D95B-438F-A838-F134ED743809}" type="datetime1">
              <a:rPr lang="en-US" smtClean="0"/>
              <a:t>12/3/2014</a:t>
            </a:fld>
            <a:endParaRPr lang="en-US" dirty="0"/>
          </a:p>
        </p:txBody>
      </p:sp>
      <p:sp>
        <p:nvSpPr>
          <p:cNvPr id="9" name="Slide Number Placeholder 8"/>
          <p:cNvSpPr>
            <a:spLocks noGrp="1"/>
          </p:cNvSpPr>
          <p:nvPr>
            <p:ph type="sldNum" sz="quarter" idx="11"/>
          </p:nvPr>
        </p:nvSpPr>
        <p:spPr/>
        <p:txBody>
          <a:bodyPr/>
          <a:lstStyle/>
          <a:p>
            <a:fld id="{5183B62E-C44F-49DC-B503-A7481A72AB68}" type="slidenum">
              <a:rPr lang="en-US" smtClean="0"/>
              <a:t>‹#›</a:t>
            </a:fld>
            <a:endParaRPr lang="en-US" dirty="0"/>
          </a:p>
        </p:txBody>
      </p:sp>
      <p:sp>
        <p:nvSpPr>
          <p:cNvPr id="10" name="Footer Placeholder 9"/>
          <p:cNvSpPr>
            <a:spLocks noGrp="1"/>
          </p:cNvSpPr>
          <p:nvPr>
            <p:ph type="ftr" sz="quarter" idx="12"/>
          </p:nvPr>
        </p:nvSpPr>
        <p:spPr>
          <a:xfrm>
            <a:off x="493776" y="6356350"/>
            <a:ext cx="5102352" cy="365125"/>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291923D-1B10-47E0-AB76-A67C202BB1AC}" type="datetime1">
              <a:rPr lang="en-US" smtClean="0"/>
              <a:t>12/3/2014</a:t>
            </a:fld>
            <a:endParaRPr lang="en-US" dirty="0"/>
          </a:p>
        </p:txBody>
      </p:sp>
      <p:sp>
        <p:nvSpPr>
          <p:cNvPr id="9" name="Slide Number Placeholder 8"/>
          <p:cNvSpPr>
            <a:spLocks noGrp="1"/>
          </p:cNvSpPr>
          <p:nvPr>
            <p:ph type="sldNum" sz="quarter" idx="11"/>
          </p:nvPr>
        </p:nvSpPr>
        <p:spPr/>
        <p:txBody>
          <a:bodyPr/>
          <a:lstStyle/>
          <a:p>
            <a:fld id="{5183B62E-C44F-49DC-B503-A7481A72AB68}" type="slidenum">
              <a:rPr lang="en-US" smtClean="0"/>
              <a:t>‹#›</a:t>
            </a:fld>
            <a:endParaRPr lang="en-US" dirty="0"/>
          </a:p>
        </p:txBody>
      </p:sp>
      <p:sp>
        <p:nvSpPr>
          <p:cNvPr id="10" name="Footer Placeholder 9"/>
          <p:cNvSpPr>
            <a:spLocks noGrp="1"/>
          </p:cNvSpPr>
          <p:nvPr>
            <p:ph type="ftr" sz="quarter" idx="12"/>
          </p:nvPr>
        </p:nvSpPr>
        <p:spPr>
          <a:xfrm>
            <a:off x="493776" y="6356350"/>
            <a:ext cx="5102352" cy="365125"/>
          </a:xfrm>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CCF40E33-2509-4FAE-87FD-7330D58CAF5B}" type="datetime1">
              <a:rPr lang="en-US" smtClean="0"/>
              <a:t>12/3/2014</a:t>
            </a:fld>
            <a:endParaRPr lang="en-US" dirty="0"/>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5183B62E-C44F-49DC-B503-A7481A72AB68}"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deb@nasbl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06020"/>
            <a:ext cx="5486401" cy="2251579"/>
          </a:xfrm>
        </p:spPr>
        <p:txBody>
          <a:bodyPr/>
          <a:lstStyle/>
          <a:p>
            <a:r>
              <a:rPr lang="en-US" sz="4000" dirty="0" smtClean="0">
                <a:solidFill>
                  <a:schemeClr val="bg1"/>
                </a:solidFill>
              </a:rPr>
              <a:t>National Recreational Boating Survey</a:t>
            </a:r>
            <a:endParaRPr lang="en-US" sz="4000" dirty="0">
              <a:solidFill>
                <a:schemeClr val="bg1"/>
              </a:solidFill>
            </a:endParaRPr>
          </a:p>
        </p:txBody>
      </p:sp>
      <p:sp>
        <p:nvSpPr>
          <p:cNvPr id="3" name="Subtitle 2"/>
          <p:cNvSpPr>
            <a:spLocks noGrp="1"/>
          </p:cNvSpPr>
          <p:nvPr>
            <p:ph type="subTitle" idx="1"/>
          </p:nvPr>
        </p:nvSpPr>
        <p:spPr>
          <a:xfrm>
            <a:off x="457200" y="3733800"/>
            <a:ext cx="6172200" cy="1123336"/>
          </a:xfrm>
        </p:spPr>
        <p:txBody>
          <a:bodyPr>
            <a:normAutofit/>
          </a:bodyPr>
          <a:lstStyle/>
          <a:p>
            <a:r>
              <a:rPr lang="en-US" sz="2800" dirty="0" smtClean="0">
                <a:solidFill>
                  <a:schemeClr val="tx1"/>
                </a:solidFill>
              </a:rPr>
              <a:t>Understanding Its Structure and Impact</a:t>
            </a:r>
            <a:endParaRPr lang="en-US" sz="2800"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3818" y="1352550"/>
            <a:ext cx="2466975" cy="1847850"/>
          </a:xfrm>
          <a:prstGeom prst="rect">
            <a:avLst/>
          </a:prstGeom>
        </p:spPr>
      </p:pic>
      <p:sp>
        <p:nvSpPr>
          <p:cNvPr id="6" name="TextBox 5"/>
          <p:cNvSpPr txBox="1"/>
          <p:nvPr/>
        </p:nvSpPr>
        <p:spPr>
          <a:xfrm>
            <a:off x="3276600" y="4495800"/>
            <a:ext cx="5494193" cy="1754326"/>
          </a:xfrm>
          <a:prstGeom prst="rect">
            <a:avLst/>
          </a:prstGeom>
          <a:noFill/>
        </p:spPr>
        <p:txBody>
          <a:bodyPr wrap="square" rtlCol="0">
            <a:spAutoFit/>
          </a:bodyPr>
          <a:lstStyle/>
          <a:p>
            <a:pPr algn="r"/>
            <a:r>
              <a:rPr lang="en-US" dirty="0" smtClean="0">
                <a:solidFill>
                  <a:schemeClr val="bg1"/>
                </a:solidFill>
              </a:rPr>
              <a:t>Tamara L. Terry, ERAC Committee Chair</a:t>
            </a:r>
          </a:p>
          <a:p>
            <a:pPr algn="r"/>
            <a:r>
              <a:rPr lang="en-US" dirty="0" smtClean="0">
                <a:solidFill>
                  <a:schemeClr val="bg1"/>
                </a:solidFill>
              </a:rPr>
              <a:t>(on behalf of 2014 ERAC  C1 charge team)</a:t>
            </a:r>
          </a:p>
          <a:p>
            <a:pPr algn="r"/>
            <a:endParaRPr lang="en-US" dirty="0" smtClean="0">
              <a:solidFill>
                <a:schemeClr val="bg1"/>
              </a:solidFill>
            </a:endParaRPr>
          </a:p>
          <a:p>
            <a:pPr algn="r"/>
            <a:r>
              <a:rPr lang="en-US" dirty="0" smtClean="0">
                <a:solidFill>
                  <a:schemeClr val="bg1"/>
                </a:solidFill>
              </a:rPr>
              <a:t>October 19, 2014</a:t>
            </a:r>
          </a:p>
          <a:p>
            <a:pPr algn="r"/>
            <a:r>
              <a:rPr lang="en-US" dirty="0" smtClean="0">
                <a:solidFill>
                  <a:schemeClr val="bg1"/>
                </a:solidFill>
              </a:rPr>
              <a:t>NASBLA 55</a:t>
            </a:r>
            <a:r>
              <a:rPr lang="en-US" baseline="30000" dirty="0" smtClean="0">
                <a:solidFill>
                  <a:schemeClr val="bg1"/>
                </a:solidFill>
              </a:rPr>
              <a:t>th</a:t>
            </a:r>
            <a:r>
              <a:rPr lang="en-US" dirty="0" smtClean="0">
                <a:solidFill>
                  <a:schemeClr val="bg1"/>
                </a:solidFill>
              </a:rPr>
              <a:t> Annual Conference</a:t>
            </a:r>
            <a:endParaRPr lang="en-US" dirty="0">
              <a:solidFill>
                <a:schemeClr val="bg1"/>
              </a:solidFill>
            </a:endParaRPr>
          </a:p>
          <a:p>
            <a:pPr algn="r"/>
            <a:r>
              <a:rPr lang="en-US" dirty="0" smtClean="0">
                <a:solidFill>
                  <a:schemeClr val="bg1"/>
                </a:solidFill>
              </a:rPr>
              <a:t>Bar Harbor, Maine</a:t>
            </a:r>
            <a:endParaRPr lang="en-US" dirty="0">
              <a:solidFill>
                <a:schemeClr val="bg1"/>
              </a:solidFill>
            </a:endParaRPr>
          </a:p>
        </p:txBody>
      </p:sp>
    </p:spTree>
    <p:extLst>
      <p:ext uri="{BB962C8B-B14F-4D97-AF65-F5344CB8AC3E}">
        <p14:creationId xmlns:p14="http://schemas.microsoft.com/office/powerpoint/2010/main" val="4213366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57200" y="2057400"/>
            <a:ext cx="8410576" cy="3631763"/>
          </a:xfrm>
          <a:prstGeom prst="rect">
            <a:avLst/>
          </a:prstGeom>
          <a:noFill/>
        </p:spPr>
        <p:txBody>
          <a:bodyPr wrap="square" rtlCol="0">
            <a:spAutoFit/>
          </a:bodyPr>
          <a:lstStyle/>
          <a:p>
            <a:pPr marL="342900" indent="-342900">
              <a:buFont typeface="Wingdings" panose="05000000000000000000" pitchFamily="2" charset="2"/>
              <a:buChar char="ü"/>
            </a:pPr>
            <a:r>
              <a:rPr lang="en-US" sz="2400" dirty="0" smtClean="0">
                <a:solidFill>
                  <a:schemeClr val="bg1"/>
                </a:solidFill>
              </a:rPr>
              <a:t>After first review by the team, it appears that some results estimated from the NRBS </a:t>
            </a:r>
            <a:r>
              <a:rPr lang="en-US" sz="2400" b="1" dirty="0" smtClean="0">
                <a:solidFill>
                  <a:schemeClr val="bg1"/>
                </a:solidFill>
              </a:rPr>
              <a:t>at the state level </a:t>
            </a:r>
            <a:r>
              <a:rPr lang="en-US" sz="2400" dirty="0" smtClean="0">
                <a:solidFill>
                  <a:schemeClr val="bg1"/>
                </a:solidFill>
              </a:rPr>
              <a:t>are relatively dependable for states’ use</a:t>
            </a:r>
          </a:p>
          <a:p>
            <a:endParaRPr lang="en-US" sz="1200" dirty="0" smtClean="0">
              <a:solidFill>
                <a:schemeClr val="bg1"/>
              </a:solidFill>
            </a:endParaRPr>
          </a:p>
          <a:p>
            <a:pPr marL="800100" lvl="1" indent="-342900">
              <a:buFontTx/>
              <a:buChar char="-"/>
            </a:pPr>
            <a:r>
              <a:rPr lang="en-US" sz="2200" dirty="0" smtClean="0">
                <a:solidFill>
                  <a:schemeClr val="bg1"/>
                </a:solidFill>
              </a:rPr>
              <a:t>Overall (total) number of registered and unregistered vessels (</a:t>
            </a:r>
            <a:r>
              <a:rPr lang="en-US" sz="2200" b="1" dirty="0" smtClean="0">
                <a:solidFill>
                  <a:schemeClr val="bg1"/>
                </a:solidFill>
              </a:rPr>
              <a:t>all</a:t>
            </a:r>
            <a:r>
              <a:rPr lang="en-US" sz="2200" dirty="0" smtClean="0">
                <a:solidFill>
                  <a:schemeClr val="bg1"/>
                </a:solidFill>
              </a:rPr>
              <a:t> boat types combined)</a:t>
            </a:r>
          </a:p>
          <a:p>
            <a:pPr marL="800100" lvl="1" indent="-342900">
              <a:buFontTx/>
              <a:buChar char="-"/>
            </a:pPr>
            <a:endParaRPr lang="en-US" sz="1200" dirty="0" smtClean="0">
              <a:solidFill>
                <a:schemeClr val="bg1"/>
              </a:solidFill>
            </a:endParaRPr>
          </a:p>
          <a:p>
            <a:pPr marL="800100" lvl="1" indent="-342900">
              <a:buFontTx/>
              <a:buChar char="-"/>
            </a:pPr>
            <a:r>
              <a:rPr lang="en-US" sz="2200" dirty="0" smtClean="0">
                <a:solidFill>
                  <a:schemeClr val="bg1"/>
                </a:solidFill>
              </a:rPr>
              <a:t>Number of powerboats (registered and unregistered) </a:t>
            </a:r>
          </a:p>
          <a:p>
            <a:pPr marL="800100" lvl="1" indent="-342900">
              <a:buFontTx/>
              <a:buChar char="-"/>
            </a:pPr>
            <a:endParaRPr lang="en-US" sz="1200" dirty="0">
              <a:solidFill>
                <a:schemeClr val="bg1"/>
              </a:solidFill>
            </a:endParaRPr>
          </a:p>
          <a:p>
            <a:pPr marL="800100" lvl="1" indent="-342900">
              <a:buFontTx/>
              <a:buChar char="-"/>
            </a:pPr>
            <a:r>
              <a:rPr lang="en-US" sz="2200" dirty="0" smtClean="0">
                <a:solidFill>
                  <a:schemeClr val="bg1"/>
                </a:solidFill>
              </a:rPr>
              <a:t>Exposure hours calculated for these two groups using these boat numbers</a:t>
            </a:r>
          </a:p>
          <a:p>
            <a:pPr lvl="1"/>
            <a:endParaRPr lang="en-US" sz="1200" dirty="0" smtClean="0">
              <a:solidFill>
                <a:schemeClr val="bg1"/>
              </a:solidFill>
            </a:endParaRPr>
          </a:p>
        </p:txBody>
      </p:sp>
      <p:sp>
        <p:nvSpPr>
          <p:cNvPr id="7" name="TextBox 6"/>
          <p:cNvSpPr txBox="1"/>
          <p:nvPr/>
        </p:nvSpPr>
        <p:spPr>
          <a:xfrm>
            <a:off x="457200" y="412421"/>
            <a:ext cx="6553200" cy="1138773"/>
          </a:xfrm>
          <a:prstGeom prst="rect">
            <a:avLst/>
          </a:prstGeom>
          <a:noFill/>
        </p:spPr>
        <p:txBody>
          <a:bodyPr wrap="square" rtlCol="0">
            <a:spAutoFit/>
          </a:bodyPr>
          <a:lstStyle/>
          <a:p>
            <a:r>
              <a:rPr lang="en-US" sz="3600" dirty="0" smtClean="0">
                <a:solidFill>
                  <a:schemeClr val="bg1"/>
                </a:solidFill>
                <a:latin typeface="+mj-lt"/>
              </a:rPr>
              <a:t>NRBS boat numbers</a:t>
            </a:r>
          </a:p>
          <a:p>
            <a:r>
              <a:rPr lang="en-US" sz="3000" dirty="0" smtClean="0">
                <a:latin typeface="Arial" panose="020B0604020202020204" pitchFamily="34" charset="0"/>
                <a:cs typeface="Arial" panose="020B0604020202020204" pitchFamily="34" charset="0"/>
              </a:rPr>
              <a:t>Lessons learned</a:t>
            </a:r>
            <a:endParaRPr lang="en-US" sz="30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10</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3405035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54925" y="2209800"/>
            <a:ext cx="8410576" cy="2554545"/>
          </a:xfrm>
          <a:prstGeom prst="rect">
            <a:avLst/>
          </a:prstGeom>
          <a:noFill/>
        </p:spPr>
        <p:txBody>
          <a:bodyPr wrap="square" rtlCol="0">
            <a:spAutoFit/>
          </a:bodyPr>
          <a:lstStyle/>
          <a:p>
            <a:pPr lvl="1"/>
            <a:endParaRPr lang="en-US" sz="1200" dirty="0" smtClean="0">
              <a:solidFill>
                <a:schemeClr val="bg1"/>
              </a:solidFill>
            </a:endParaRPr>
          </a:p>
          <a:p>
            <a:pPr marL="342900" indent="-342900">
              <a:buFont typeface="Wingdings" panose="05000000000000000000" pitchFamily="2" charset="2"/>
              <a:buChar char="ü"/>
            </a:pPr>
            <a:r>
              <a:rPr lang="en-US" sz="2600" dirty="0" smtClean="0">
                <a:solidFill>
                  <a:schemeClr val="bg1"/>
                </a:solidFill>
              </a:rPr>
              <a:t>What makes these results more dependable/accurate/ precise?</a:t>
            </a:r>
            <a:endParaRPr lang="en-US" sz="2600" dirty="0" smtClean="0">
              <a:solidFill>
                <a:srgbClr val="FF0000"/>
              </a:solidFill>
            </a:endParaRPr>
          </a:p>
          <a:p>
            <a:pPr marL="342900" indent="-342900">
              <a:buFont typeface="Wingdings" panose="05000000000000000000" pitchFamily="2" charset="2"/>
              <a:buChar char="ü"/>
            </a:pPr>
            <a:endParaRPr lang="en-US" sz="1200" dirty="0" smtClean="0">
              <a:solidFill>
                <a:schemeClr val="bg1"/>
              </a:solidFill>
            </a:endParaRPr>
          </a:p>
          <a:p>
            <a:pPr marL="342900" indent="-342900">
              <a:buFont typeface="Wingdings" panose="05000000000000000000" pitchFamily="2" charset="2"/>
              <a:buChar char="ü"/>
            </a:pPr>
            <a:endParaRPr lang="en-US" sz="1200" dirty="0" smtClean="0">
              <a:solidFill>
                <a:schemeClr val="bg1"/>
              </a:solidFill>
            </a:endParaRPr>
          </a:p>
          <a:p>
            <a:pPr marL="800100" lvl="1" indent="-342900">
              <a:buFontTx/>
              <a:buChar char="-"/>
            </a:pPr>
            <a:r>
              <a:rPr lang="en-US" sz="2400" dirty="0" smtClean="0">
                <a:solidFill>
                  <a:schemeClr val="bg1"/>
                </a:solidFill>
              </a:rPr>
              <a:t>Powerboats dominate the data sets</a:t>
            </a:r>
          </a:p>
          <a:p>
            <a:pPr marL="800100" lvl="1" indent="-342900">
              <a:buFontTx/>
              <a:buChar char="-"/>
            </a:pPr>
            <a:endParaRPr lang="en-US" sz="2400" dirty="0" smtClean="0">
              <a:solidFill>
                <a:schemeClr val="bg1"/>
              </a:solidFill>
            </a:endParaRPr>
          </a:p>
          <a:p>
            <a:pPr marL="800100" lvl="1" indent="-342900">
              <a:buFontTx/>
              <a:buChar char="-"/>
            </a:pPr>
            <a:r>
              <a:rPr lang="en-US" sz="2400" dirty="0" smtClean="0">
                <a:solidFill>
                  <a:schemeClr val="bg1"/>
                </a:solidFill>
              </a:rPr>
              <a:t>Powerboats are registered in all states</a:t>
            </a:r>
          </a:p>
        </p:txBody>
      </p:sp>
      <p:sp>
        <p:nvSpPr>
          <p:cNvPr id="7" name="TextBox 6"/>
          <p:cNvSpPr txBox="1"/>
          <p:nvPr/>
        </p:nvSpPr>
        <p:spPr>
          <a:xfrm>
            <a:off x="457200" y="412421"/>
            <a:ext cx="6553200" cy="1138773"/>
          </a:xfrm>
          <a:prstGeom prst="rect">
            <a:avLst/>
          </a:prstGeom>
          <a:noFill/>
        </p:spPr>
        <p:txBody>
          <a:bodyPr wrap="square" rtlCol="0">
            <a:spAutoFit/>
          </a:bodyPr>
          <a:lstStyle/>
          <a:p>
            <a:r>
              <a:rPr lang="en-US" sz="3600" dirty="0" smtClean="0">
                <a:solidFill>
                  <a:schemeClr val="bg1"/>
                </a:solidFill>
                <a:latin typeface="+mj-lt"/>
              </a:rPr>
              <a:t>NRBS boat numbers</a:t>
            </a:r>
          </a:p>
          <a:p>
            <a:r>
              <a:rPr lang="en-US" sz="3000" dirty="0" smtClean="0">
                <a:latin typeface="Arial" panose="020B0604020202020204" pitchFamily="34" charset="0"/>
                <a:cs typeface="Arial" panose="020B0604020202020204" pitchFamily="34" charset="0"/>
              </a:rPr>
              <a:t>Lessons learned</a:t>
            </a:r>
            <a:endParaRPr lang="en-US" sz="30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11</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901259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57200" y="2362200"/>
            <a:ext cx="8153400" cy="2893100"/>
          </a:xfrm>
          <a:prstGeom prst="rect">
            <a:avLst/>
          </a:prstGeom>
          <a:noFill/>
        </p:spPr>
        <p:txBody>
          <a:bodyPr wrap="square" rtlCol="0">
            <a:spAutoFit/>
          </a:bodyPr>
          <a:lstStyle/>
          <a:p>
            <a:pPr marL="342900" indent="-342900">
              <a:buFont typeface="Wingdings" panose="05000000000000000000" pitchFamily="2" charset="2"/>
              <a:buChar char="ü"/>
            </a:pPr>
            <a:r>
              <a:rPr lang="en-US" sz="2600" dirty="0" smtClean="0">
                <a:solidFill>
                  <a:schemeClr val="bg1"/>
                </a:solidFill>
              </a:rPr>
              <a:t>Other results aren’t quite as dependable/accurate/ precise</a:t>
            </a:r>
          </a:p>
          <a:p>
            <a:endParaRPr lang="en-US" sz="1400" dirty="0" smtClean="0">
              <a:solidFill>
                <a:schemeClr val="bg1"/>
              </a:solidFill>
            </a:endParaRPr>
          </a:p>
          <a:p>
            <a:pPr marL="342900" indent="-342900">
              <a:buFont typeface="Wingdings" panose="05000000000000000000" pitchFamily="2" charset="2"/>
              <a:buChar char="ü"/>
            </a:pPr>
            <a:endParaRPr lang="en-US" sz="1200" dirty="0" smtClean="0">
              <a:solidFill>
                <a:schemeClr val="bg1"/>
              </a:solidFill>
            </a:endParaRPr>
          </a:p>
          <a:p>
            <a:pPr marL="800100" lvl="1" indent="-342900">
              <a:buFontTx/>
              <a:buChar char="-"/>
            </a:pPr>
            <a:r>
              <a:rPr lang="en-US" sz="2400" dirty="0" smtClean="0">
                <a:solidFill>
                  <a:schemeClr val="bg1"/>
                </a:solidFill>
              </a:rPr>
              <a:t>Non-powerboat groups -- both the number of vessels and presumably the exposure hours calculated from these numbers</a:t>
            </a:r>
          </a:p>
          <a:p>
            <a:pPr marL="800100" lvl="1" indent="-342900">
              <a:buFontTx/>
              <a:buChar char="-"/>
            </a:pPr>
            <a:endParaRPr lang="en-US" sz="1200" dirty="0" smtClean="0">
              <a:solidFill>
                <a:schemeClr val="bg1"/>
              </a:solidFill>
            </a:endParaRPr>
          </a:p>
          <a:p>
            <a:pPr lvl="1"/>
            <a:endParaRPr lang="en-US" sz="2000" dirty="0" smtClean="0">
              <a:solidFill>
                <a:schemeClr val="bg1"/>
              </a:solidFill>
            </a:endParaRPr>
          </a:p>
        </p:txBody>
      </p:sp>
      <p:sp>
        <p:nvSpPr>
          <p:cNvPr id="7" name="TextBox 6"/>
          <p:cNvSpPr txBox="1"/>
          <p:nvPr/>
        </p:nvSpPr>
        <p:spPr>
          <a:xfrm>
            <a:off x="457200" y="412421"/>
            <a:ext cx="6553200" cy="1138773"/>
          </a:xfrm>
          <a:prstGeom prst="rect">
            <a:avLst/>
          </a:prstGeom>
          <a:noFill/>
        </p:spPr>
        <p:txBody>
          <a:bodyPr wrap="square" rtlCol="0">
            <a:spAutoFit/>
          </a:bodyPr>
          <a:lstStyle/>
          <a:p>
            <a:r>
              <a:rPr lang="en-US" sz="3600" dirty="0" smtClean="0">
                <a:solidFill>
                  <a:schemeClr val="bg1"/>
                </a:solidFill>
                <a:latin typeface="+mj-lt"/>
              </a:rPr>
              <a:t>NRBS boat </a:t>
            </a:r>
            <a:r>
              <a:rPr lang="en-US" sz="3600" dirty="0">
                <a:solidFill>
                  <a:schemeClr val="bg1"/>
                </a:solidFill>
                <a:latin typeface="+mj-lt"/>
              </a:rPr>
              <a:t>n</a:t>
            </a:r>
            <a:r>
              <a:rPr lang="en-US" sz="3600" dirty="0" smtClean="0">
                <a:solidFill>
                  <a:schemeClr val="bg1"/>
                </a:solidFill>
                <a:latin typeface="+mj-lt"/>
              </a:rPr>
              <a:t>umbers</a:t>
            </a:r>
          </a:p>
          <a:p>
            <a:r>
              <a:rPr lang="en-US" sz="3000" dirty="0" smtClean="0">
                <a:latin typeface="Arial" panose="020B0604020202020204" pitchFamily="34" charset="0"/>
                <a:cs typeface="Arial" panose="020B0604020202020204" pitchFamily="34" charset="0"/>
              </a:rPr>
              <a:t>Lessons learned</a:t>
            </a:r>
            <a:endParaRPr lang="en-US" sz="30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12</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1043994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53788" y="1660478"/>
            <a:ext cx="8229600" cy="4585871"/>
          </a:xfrm>
          <a:prstGeom prst="rect">
            <a:avLst/>
          </a:prstGeom>
          <a:noFill/>
        </p:spPr>
        <p:txBody>
          <a:bodyPr wrap="square" rtlCol="0">
            <a:spAutoFit/>
          </a:bodyPr>
          <a:lstStyle/>
          <a:p>
            <a:pPr marL="800100" lvl="1" indent="-342900">
              <a:buFontTx/>
              <a:buChar char="-"/>
            </a:pPr>
            <a:endParaRPr lang="en-US" sz="1200" dirty="0" smtClean="0">
              <a:solidFill>
                <a:schemeClr val="bg1"/>
              </a:solidFill>
            </a:endParaRPr>
          </a:p>
          <a:p>
            <a:pPr marL="342900" indent="-342900">
              <a:buFont typeface="Wingdings" panose="05000000000000000000" pitchFamily="2" charset="2"/>
              <a:buChar char="ü"/>
            </a:pPr>
            <a:r>
              <a:rPr lang="en-US" sz="2600" dirty="0" smtClean="0">
                <a:solidFill>
                  <a:schemeClr val="bg1"/>
                </a:solidFill>
              </a:rPr>
              <a:t>What makes them less dependable/accurate/precise?</a:t>
            </a:r>
          </a:p>
          <a:p>
            <a:endParaRPr lang="en-US" sz="1200" dirty="0" smtClean="0">
              <a:solidFill>
                <a:schemeClr val="bg1"/>
              </a:solidFill>
            </a:endParaRPr>
          </a:p>
          <a:p>
            <a:pPr marL="800100" lvl="1" indent="-342900">
              <a:buFontTx/>
              <a:buChar char="-"/>
            </a:pPr>
            <a:r>
              <a:rPr lang="en-US" sz="2200" dirty="0" smtClean="0">
                <a:solidFill>
                  <a:schemeClr val="bg1"/>
                </a:solidFill>
              </a:rPr>
              <a:t>These groups make up a smaller proportion of the total number of vessels in all states</a:t>
            </a:r>
          </a:p>
          <a:p>
            <a:pPr marL="800100" lvl="1" indent="-342900">
              <a:buFontTx/>
              <a:buChar char="-"/>
            </a:pPr>
            <a:endParaRPr lang="en-US" sz="1200" dirty="0" smtClean="0">
              <a:solidFill>
                <a:schemeClr val="bg1"/>
              </a:solidFill>
            </a:endParaRPr>
          </a:p>
          <a:p>
            <a:pPr marL="800100" lvl="1" indent="-342900">
              <a:buFontTx/>
              <a:buChar char="-"/>
            </a:pPr>
            <a:r>
              <a:rPr lang="en-US" sz="2200" dirty="0" smtClean="0">
                <a:solidFill>
                  <a:schemeClr val="bg1"/>
                </a:solidFill>
              </a:rPr>
              <a:t>Significant differences in the way that non-powered vessels are registered and/or titled from state to state</a:t>
            </a:r>
          </a:p>
          <a:p>
            <a:pPr marL="800100" lvl="1" indent="-342900">
              <a:buFontTx/>
              <a:buChar char="-"/>
            </a:pPr>
            <a:endParaRPr lang="en-US" sz="1200" dirty="0">
              <a:solidFill>
                <a:schemeClr val="bg1"/>
              </a:solidFill>
            </a:endParaRPr>
          </a:p>
          <a:p>
            <a:pPr marL="800100" lvl="1" indent="-342900">
              <a:buFontTx/>
              <a:buChar char="-"/>
            </a:pPr>
            <a:r>
              <a:rPr lang="en-US" sz="2200" dirty="0" smtClean="0">
                <a:solidFill>
                  <a:schemeClr val="bg1"/>
                </a:solidFill>
              </a:rPr>
              <a:t>Some groups’ sample sizes are not large enough to generate statistically valid exposure hours </a:t>
            </a:r>
          </a:p>
          <a:p>
            <a:pPr marL="800100" lvl="1" indent="-342900">
              <a:buFontTx/>
              <a:buChar char="-"/>
            </a:pPr>
            <a:endParaRPr lang="en-US" sz="1200" dirty="0">
              <a:solidFill>
                <a:schemeClr val="bg1"/>
              </a:solidFill>
            </a:endParaRPr>
          </a:p>
          <a:p>
            <a:pPr marL="800100" lvl="1" indent="-342900">
              <a:buFontTx/>
              <a:buChar char="-"/>
            </a:pPr>
            <a:r>
              <a:rPr lang="en-US" sz="2200" dirty="0" smtClean="0">
                <a:solidFill>
                  <a:schemeClr val="bg1"/>
                </a:solidFill>
              </a:rPr>
              <a:t>In the case of the canoes/kayaks groups, the NRBS figures include motorized as well as manual vessels</a:t>
            </a:r>
          </a:p>
          <a:p>
            <a:pPr lvl="1"/>
            <a:endParaRPr lang="en-US" sz="2000" dirty="0" smtClean="0">
              <a:solidFill>
                <a:schemeClr val="bg1"/>
              </a:solidFill>
            </a:endParaRPr>
          </a:p>
        </p:txBody>
      </p:sp>
      <p:sp>
        <p:nvSpPr>
          <p:cNvPr id="7" name="TextBox 6"/>
          <p:cNvSpPr txBox="1"/>
          <p:nvPr/>
        </p:nvSpPr>
        <p:spPr>
          <a:xfrm>
            <a:off x="457200" y="412421"/>
            <a:ext cx="6553200" cy="1138773"/>
          </a:xfrm>
          <a:prstGeom prst="rect">
            <a:avLst/>
          </a:prstGeom>
          <a:noFill/>
        </p:spPr>
        <p:txBody>
          <a:bodyPr wrap="square" rtlCol="0">
            <a:spAutoFit/>
          </a:bodyPr>
          <a:lstStyle/>
          <a:p>
            <a:r>
              <a:rPr lang="en-US" sz="3600" dirty="0" smtClean="0">
                <a:solidFill>
                  <a:schemeClr val="bg1"/>
                </a:solidFill>
                <a:latin typeface="+mj-lt"/>
              </a:rPr>
              <a:t>NRBS boat </a:t>
            </a:r>
            <a:r>
              <a:rPr lang="en-US" sz="3600" dirty="0">
                <a:solidFill>
                  <a:schemeClr val="bg1"/>
                </a:solidFill>
                <a:latin typeface="+mj-lt"/>
              </a:rPr>
              <a:t>n</a:t>
            </a:r>
            <a:r>
              <a:rPr lang="en-US" sz="3600" dirty="0" smtClean="0">
                <a:solidFill>
                  <a:schemeClr val="bg1"/>
                </a:solidFill>
                <a:latin typeface="+mj-lt"/>
              </a:rPr>
              <a:t>umbers</a:t>
            </a:r>
          </a:p>
          <a:p>
            <a:r>
              <a:rPr lang="en-US" sz="3000" dirty="0" smtClean="0">
                <a:latin typeface="Arial" panose="020B0604020202020204" pitchFamily="34" charset="0"/>
                <a:cs typeface="Arial" panose="020B0604020202020204" pitchFamily="34" charset="0"/>
              </a:rPr>
              <a:t>Lessons learned</a:t>
            </a:r>
            <a:endParaRPr lang="en-US" sz="30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13</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3562859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57200" y="1981200"/>
            <a:ext cx="8410576" cy="3539430"/>
          </a:xfrm>
          <a:prstGeom prst="rect">
            <a:avLst/>
          </a:prstGeom>
          <a:noFill/>
        </p:spPr>
        <p:txBody>
          <a:bodyPr wrap="square" rtlCol="0">
            <a:spAutoFit/>
          </a:bodyPr>
          <a:lstStyle/>
          <a:p>
            <a:pPr marL="342900" indent="-342900">
              <a:buFont typeface="Wingdings" panose="05000000000000000000" pitchFamily="2" charset="2"/>
              <a:buChar char="ü"/>
            </a:pPr>
            <a:r>
              <a:rPr lang="en-US" sz="2400" dirty="0" smtClean="0">
                <a:solidFill>
                  <a:schemeClr val="bg1"/>
                </a:solidFill>
              </a:rPr>
              <a:t>Don’t take our word for it…</a:t>
            </a:r>
            <a:endParaRPr lang="en-US" sz="2000" dirty="0" smtClean="0">
              <a:solidFill>
                <a:schemeClr val="bg1"/>
              </a:solidFill>
            </a:endParaRP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You can see the data tables for yourself – and we encourage you to do so…especially for your state</a:t>
            </a: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Visit </a:t>
            </a:r>
            <a:r>
              <a:rPr lang="en-US" sz="2000" i="1" dirty="0" smtClean="0">
                <a:solidFill>
                  <a:schemeClr val="bg1"/>
                </a:solidFill>
              </a:rPr>
              <a:t>The NASBLA Lighthouse </a:t>
            </a:r>
            <a:r>
              <a:rPr lang="en-US" sz="2000" dirty="0" smtClean="0">
                <a:solidFill>
                  <a:schemeClr val="bg1"/>
                </a:solidFill>
              </a:rPr>
              <a:t>at</a:t>
            </a:r>
            <a:r>
              <a:rPr lang="en-US" sz="2000" dirty="0">
                <a:solidFill>
                  <a:schemeClr val="bg1"/>
                </a:solidFill>
              </a:rPr>
              <a:t> </a:t>
            </a:r>
            <a:r>
              <a:rPr lang="en-US" sz="2000" b="1" dirty="0" smtClean="0">
                <a:solidFill>
                  <a:schemeClr val="bg1"/>
                </a:solidFill>
              </a:rPr>
              <a:t>www.nasbla.org/Lighthouse</a:t>
            </a:r>
          </a:p>
          <a:p>
            <a:pPr marL="800100" lvl="1" indent="-342900">
              <a:buFontTx/>
              <a:buChar char="-"/>
            </a:pPr>
            <a:endParaRPr lang="en-US" sz="2000" dirty="0" smtClean="0">
              <a:solidFill>
                <a:schemeClr val="bg1"/>
              </a:solidFill>
            </a:endParaRPr>
          </a:p>
          <a:p>
            <a:pPr lvl="3"/>
            <a:r>
              <a:rPr lang="en-US" sz="2000" dirty="0" smtClean="0">
                <a:solidFill>
                  <a:schemeClr val="bg1"/>
                </a:solidFill>
              </a:rPr>
              <a:t>	Click on “Get Equipped” </a:t>
            </a:r>
          </a:p>
          <a:p>
            <a:pPr lvl="3"/>
            <a:r>
              <a:rPr lang="en-US" sz="2000" dirty="0">
                <a:solidFill>
                  <a:schemeClr val="bg1"/>
                </a:solidFill>
              </a:rPr>
              <a:t>	</a:t>
            </a:r>
            <a:r>
              <a:rPr lang="en-US" sz="2000" dirty="0" smtClean="0">
                <a:solidFill>
                  <a:schemeClr val="bg1"/>
                </a:solidFill>
              </a:rPr>
              <a:t>and choose “National Recreational Boating Survey”</a:t>
            </a:r>
          </a:p>
          <a:p>
            <a:pPr marL="2171700" lvl="4" indent="-342900">
              <a:buFontTx/>
              <a:buChar char="-"/>
            </a:pPr>
            <a:endParaRPr lang="en-US" sz="2000" dirty="0">
              <a:solidFill>
                <a:schemeClr val="bg1"/>
              </a:solidFill>
            </a:endParaRPr>
          </a:p>
          <a:p>
            <a:pPr marL="800100" lvl="1" indent="-342900">
              <a:buFontTx/>
              <a:buChar char="-"/>
            </a:pPr>
            <a:r>
              <a:rPr lang="en-US" sz="2000" dirty="0" smtClean="0">
                <a:solidFill>
                  <a:schemeClr val="bg1"/>
                </a:solidFill>
              </a:rPr>
              <a:t>Let us know if you see anything else of interest in your review</a:t>
            </a:r>
          </a:p>
        </p:txBody>
      </p:sp>
      <p:sp>
        <p:nvSpPr>
          <p:cNvPr id="7" name="TextBox 6"/>
          <p:cNvSpPr txBox="1"/>
          <p:nvPr/>
        </p:nvSpPr>
        <p:spPr>
          <a:xfrm>
            <a:off x="457200" y="413558"/>
            <a:ext cx="6553200" cy="1107996"/>
          </a:xfrm>
          <a:prstGeom prst="rect">
            <a:avLst/>
          </a:prstGeom>
          <a:noFill/>
        </p:spPr>
        <p:txBody>
          <a:bodyPr wrap="square" rtlCol="0">
            <a:spAutoFit/>
          </a:bodyPr>
          <a:lstStyle/>
          <a:p>
            <a:r>
              <a:rPr lang="en-US" sz="3600" dirty="0" smtClean="0">
                <a:solidFill>
                  <a:schemeClr val="bg1"/>
                </a:solidFill>
                <a:latin typeface="+mj-lt"/>
              </a:rPr>
              <a:t>NRBS boat </a:t>
            </a:r>
            <a:r>
              <a:rPr lang="en-US" sz="3600" dirty="0">
                <a:solidFill>
                  <a:schemeClr val="bg1"/>
                </a:solidFill>
                <a:latin typeface="+mj-lt"/>
              </a:rPr>
              <a:t>n</a:t>
            </a:r>
            <a:r>
              <a:rPr lang="en-US" sz="3600" dirty="0" smtClean="0">
                <a:solidFill>
                  <a:schemeClr val="bg1"/>
                </a:solidFill>
                <a:latin typeface="+mj-lt"/>
              </a:rPr>
              <a:t>umbers</a:t>
            </a:r>
          </a:p>
          <a:p>
            <a:r>
              <a:rPr lang="en-US" sz="3000" dirty="0" smtClean="0">
                <a:latin typeface="Arial" panose="020B0604020202020204" pitchFamily="34" charset="0"/>
                <a:cs typeface="Arial" panose="020B0604020202020204" pitchFamily="34" charset="0"/>
              </a:rPr>
              <a:t>Check them out </a:t>
            </a:r>
            <a:r>
              <a:rPr lang="en-US" sz="3000" dirty="0">
                <a:latin typeface="Arial" panose="020B0604020202020204" pitchFamily="34" charset="0"/>
                <a:cs typeface="Arial" panose="020B0604020202020204" pitchFamily="34" charset="0"/>
              </a:rPr>
              <a:t>y</a:t>
            </a:r>
            <a:r>
              <a:rPr lang="en-US" sz="3000" dirty="0" smtClean="0">
                <a:latin typeface="Arial" panose="020B0604020202020204" pitchFamily="34" charset="0"/>
                <a:cs typeface="Arial" panose="020B0604020202020204" pitchFamily="34" charset="0"/>
              </a:rPr>
              <a:t>ourself</a:t>
            </a:r>
            <a:endParaRPr lang="en-US" sz="30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14</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73372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23081" y="1905000"/>
            <a:ext cx="8111319" cy="3847207"/>
          </a:xfrm>
          <a:prstGeom prst="rect">
            <a:avLst/>
          </a:prstGeom>
          <a:noFill/>
        </p:spPr>
        <p:txBody>
          <a:bodyPr wrap="square" rtlCol="0">
            <a:spAutoFit/>
          </a:bodyPr>
          <a:lstStyle/>
          <a:p>
            <a:pPr marL="342900" indent="-342900">
              <a:buFont typeface="Wingdings" panose="05000000000000000000" pitchFamily="2" charset="2"/>
              <a:buChar char="ü"/>
            </a:pPr>
            <a:r>
              <a:rPr lang="en-US" sz="2400" dirty="0" smtClean="0">
                <a:solidFill>
                  <a:schemeClr val="bg1"/>
                </a:solidFill>
              </a:rPr>
              <a:t>Next on ERAC’s list of NRBS items to explore</a:t>
            </a:r>
            <a:endParaRPr lang="en-US" sz="2000" dirty="0" smtClean="0">
              <a:solidFill>
                <a:schemeClr val="bg1"/>
              </a:solidFill>
            </a:endParaRP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COMING SOON (to be released shortly after the conference): Simplified explanation/chart of weighting process used in the Participation Survey portion of the 2012 NRBS</a:t>
            </a: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Examination/comparison of NRBS exposure hours by boat type in relation to accidents involving those boat types (contingent on some of the validity issues we’ve discussed here today)</a:t>
            </a: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Consideration of potential impacts/differences in NRBS trip survey respondents from multiple vessel versus single vessel households</a:t>
            </a:r>
          </a:p>
        </p:txBody>
      </p:sp>
      <p:sp>
        <p:nvSpPr>
          <p:cNvPr id="7" name="TextBox 6"/>
          <p:cNvSpPr txBox="1"/>
          <p:nvPr/>
        </p:nvSpPr>
        <p:spPr>
          <a:xfrm>
            <a:off x="457200" y="412421"/>
            <a:ext cx="6553200" cy="1200329"/>
          </a:xfrm>
          <a:prstGeom prst="rect">
            <a:avLst/>
          </a:prstGeom>
          <a:noFill/>
        </p:spPr>
        <p:txBody>
          <a:bodyPr wrap="square" rtlCol="0">
            <a:spAutoFit/>
          </a:bodyPr>
          <a:lstStyle/>
          <a:p>
            <a:r>
              <a:rPr lang="en-US" sz="3600" dirty="0" smtClean="0">
                <a:solidFill>
                  <a:schemeClr val="bg1"/>
                </a:solidFill>
                <a:latin typeface="+mj-lt"/>
              </a:rPr>
              <a:t>What else can we help you with?</a:t>
            </a:r>
            <a:endParaRPr lang="en-US" sz="3600" u="sng"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15</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1139965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57200" y="1905000"/>
            <a:ext cx="8410576" cy="3847207"/>
          </a:xfrm>
          <a:prstGeom prst="rect">
            <a:avLst/>
          </a:prstGeom>
          <a:noFill/>
        </p:spPr>
        <p:txBody>
          <a:bodyPr wrap="square" rtlCol="0">
            <a:spAutoFit/>
          </a:bodyPr>
          <a:lstStyle/>
          <a:p>
            <a:pPr marL="342900" indent="-342900">
              <a:buFont typeface="Wingdings" panose="05000000000000000000" pitchFamily="2" charset="2"/>
              <a:buChar char="ü"/>
            </a:pPr>
            <a:r>
              <a:rPr lang="en-US" sz="2400" dirty="0" smtClean="0">
                <a:solidFill>
                  <a:schemeClr val="bg1"/>
                </a:solidFill>
              </a:rPr>
              <a:t>Next on ERAC’s list of NRBS items to explore</a:t>
            </a:r>
            <a:endParaRPr lang="en-US" sz="2000" dirty="0" smtClean="0">
              <a:solidFill>
                <a:schemeClr val="bg1"/>
              </a:solidFill>
            </a:endParaRP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Consideration of NRBS data collected with regard to the boating day (day of week) that was sampled</a:t>
            </a: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Exploration of the pros/cons of using exposure hours versus registered boats as the denominator in risk equations</a:t>
            </a: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Exploration of the pros/cons of using fatal incidents versus fatalities as the numerator in risk equations</a:t>
            </a:r>
          </a:p>
          <a:p>
            <a:pPr marL="800100" lvl="1" indent="-342900">
              <a:buFontTx/>
              <a:buChar char="-"/>
            </a:pPr>
            <a:endParaRPr lang="en-US" sz="2000" dirty="0" smtClean="0">
              <a:solidFill>
                <a:schemeClr val="bg1"/>
              </a:solidFill>
            </a:endParaRPr>
          </a:p>
          <a:p>
            <a:pPr marL="800100" lvl="1" indent="-342900">
              <a:buFontTx/>
              <a:buChar char="-"/>
            </a:pPr>
            <a:endParaRPr lang="en-US" sz="2000" dirty="0" smtClean="0">
              <a:solidFill>
                <a:schemeClr val="bg1"/>
              </a:solidFill>
            </a:endParaRPr>
          </a:p>
        </p:txBody>
      </p:sp>
      <p:sp>
        <p:nvSpPr>
          <p:cNvPr id="7" name="TextBox 6"/>
          <p:cNvSpPr txBox="1"/>
          <p:nvPr/>
        </p:nvSpPr>
        <p:spPr>
          <a:xfrm>
            <a:off x="457200" y="412421"/>
            <a:ext cx="6553200" cy="1200329"/>
          </a:xfrm>
          <a:prstGeom prst="rect">
            <a:avLst/>
          </a:prstGeom>
          <a:noFill/>
        </p:spPr>
        <p:txBody>
          <a:bodyPr wrap="square" rtlCol="0">
            <a:spAutoFit/>
          </a:bodyPr>
          <a:lstStyle/>
          <a:p>
            <a:r>
              <a:rPr lang="en-US" sz="3600" dirty="0" smtClean="0">
                <a:solidFill>
                  <a:schemeClr val="bg1"/>
                </a:solidFill>
                <a:latin typeface="+mj-lt"/>
              </a:rPr>
              <a:t>What else can we help you with?</a:t>
            </a:r>
            <a:endParaRPr lang="en-US" sz="3600" u="sng"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16</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158767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57200" y="1752600"/>
            <a:ext cx="8410576" cy="4031873"/>
          </a:xfrm>
          <a:prstGeom prst="rect">
            <a:avLst/>
          </a:prstGeom>
          <a:noFill/>
        </p:spPr>
        <p:txBody>
          <a:bodyPr wrap="square" rtlCol="0">
            <a:spAutoFit/>
          </a:bodyPr>
          <a:lstStyle/>
          <a:p>
            <a:pPr marL="342900" indent="-342900">
              <a:buFont typeface="Wingdings" panose="05000000000000000000" pitchFamily="2" charset="2"/>
              <a:buChar char="ü"/>
            </a:pPr>
            <a:endParaRPr lang="en-US" sz="1200" dirty="0" smtClean="0">
              <a:solidFill>
                <a:schemeClr val="bg1"/>
              </a:solidFill>
            </a:endParaRPr>
          </a:p>
          <a:p>
            <a:pPr marL="342900" indent="-342900">
              <a:buFont typeface="Wingdings" panose="05000000000000000000" pitchFamily="2" charset="2"/>
              <a:buChar char="ü"/>
            </a:pPr>
            <a:r>
              <a:rPr lang="en-US" sz="2400" dirty="0" smtClean="0">
                <a:solidFill>
                  <a:schemeClr val="bg1"/>
                </a:solidFill>
              </a:rPr>
              <a:t>Next on ERAC’s list of NRBS items to explore</a:t>
            </a:r>
            <a:endParaRPr lang="en-US" sz="2000" dirty="0" smtClean="0">
              <a:solidFill>
                <a:schemeClr val="bg1"/>
              </a:solidFill>
            </a:endParaRPr>
          </a:p>
          <a:p>
            <a:pPr marL="800100" lvl="1" indent="-342900">
              <a:buFontTx/>
              <a:buChar char="-"/>
            </a:pPr>
            <a:endParaRPr lang="en-US" sz="2000" dirty="0" smtClean="0">
              <a:solidFill>
                <a:schemeClr val="bg1"/>
              </a:solidFill>
            </a:endParaRPr>
          </a:p>
          <a:p>
            <a:pPr marL="800100" lvl="1" indent="-342900">
              <a:buFontTx/>
              <a:buChar char="-"/>
            </a:pPr>
            <a:r>
              <a:rPr lang="en-US" sz="2000" dirty="0">
                <a:solidFill>
                  <a:schemeClr val="bg1"/>
                </a:solidFill>
              </a:rPr>
              <a:t>Consideration of methods that could be used to estimate registered boats/exposure hours in non-survey years (for trend analysis)</a:t>
            </a: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Consideration of methods to account for survey non-response bias </a:t>
            </a: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Consideration of methods to address ongoing issues regarding the calculation of casualty and fatality rates—especially for states where a large proportion of fatalities or injuries involve out-of-state boaters </a:t>
            </a:r>
          </a:p>
          <a:p>
            <a:pPr marL="800100" lvl="1" indent="-342900">
              <a:buFontTx/>
              <a:buChar char="-"/>
            </a:pPr>
            <a:endParaRPr lang="en-US" sz="2000" dirty="0" smtClean="0">
              <a:solidFill>
                <a:schemeClr val="bg1"/>
              </a:solidFill>
            </a:endParaRPr>
          </a:p>
          <a:p>
            <a:pPr marL="800100" lvl="1" indent="-342900">
              <a:buFontTx/>
              <a:buChar char="-"/>
            </a:pPr>
            <a:endParaRPr lang="en-US" sz="2000" dirty="0" smtClean="0">
              <a:solidFill>
                <a:schemeClr val="bg1"/>
              </a:solidFill>
            </a:endParaRPr>
          </a:p>
        </p:txBody>
      </p:sp>
      <p:sp>
        <p:nvSpPr>
          <p:cNvPr id="7" name="TextBox 6"/>
          <p:cNvSpPr txBox="1"/>
          <p:nvPr/>
        </p:nvSpPr>
        <p:spPr>
          <a:xfrm>
            <a:off x="457200" y="412421"/>
            <a:ext cx="6553200" cy="1200329"/>
          </a:xfrm>
          <a:prstGeom prst="rect">
            <a:avLst/>
          </a:prstGeom>
          <a:noFill/>
        </p:spPr>
        <p:txBody>
          <a:bodyPr wrap="square" rtlCol="0">
            <a:spAutoFit/>
          </a:bodyPr>
          <a:lstStyle/>
          <a:p>
            <a:r>
              <a:rPr lang="en-US" sz="3600" dirty="0" smtClean="0">
                <a:solidFill>
                  <a:schemeClr val="bg1"/>
                </a:solidFill>
                <a:latin typeface="+mj-lt"/>
              </a:rPr>
              <a:t>What else can we help you with?</a:t>
            </a:r>
            <a:endParaRPr lang="en-US" sz="3600" u="sng"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17</a:t>
            </a:fld>
            <a:endParaRPr lang="en-US" dirty="0"/>
          </a:p>
        </p:txBody>
      </p:sp>
      <p:sp>
        <p:nvSpPr>
          <p:cNvPr id="9" name="TextBox 8"/>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3939027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381000" y="1294447"/>
            <a:ext cx="8410576" cy="4832092"/>
          </a:xfrm>
          <a:prstGeom prst="rect">
            <a:avLst/>
          </a:prstGeom>
          <a:noFill/>
        </p:spPr>
        <p:txBody>
          <a:bodyPr wrap="square" rtlCol="0">
            <a:spAutoFit/>
          </a:bodyPr>
          <a:lstStyle/>
          <a:p>
            <a:pPr marL="342900" indent="-342900">
              <a:buFont typeface="Wingdings" panose="05000000000000000000" pitchFamily="2" charset="2"/>
              <a:buChar char="ü"/>
            </a:pPr>
            <a:endParaRPr lang="en-US" sz="1200" dirty="0" smtClean="0">
              <a:solidFill>
                <a:schemeClr val="bg1"/>
              </a:solidFill>
            </a:endParaRPr>
          </a:p>
          <a:p>
            <a:pPr marL="342900" indent="-342900">
              <a:buFont typeface="Wingdings" panose="05000000000000000000" pitchFamily="2" charset="2"/>
              <a:buChar char="ü"/>
            </a:pPr>
            <a:r>
              <a:rPr lang="en-US" sz="2400" dirty="0" smtClean="0">
                <a:solidFill>
                  <a:schemeClr val="bg1"/>
                </a:solidFill>
              </a:rPr>
              <a:t>We want to hear from you…</a:t>
            </a:r>
          </a:p>
          <a:p>
            <a:pPr lvl="1"/>
            <a:endParaRPr lang="en-US" sz="2000" dirty="0">
              <a:solidFill>
                <a:schemeClr val="bg1"/>
              </a:solidFill>
            </a:endParaRPr>
          </a:p>
          <a:p>
            <a:pPr marL="800100" lvl="1" indent="-342900">
              <a:buFontTx/>
              <a:buChar char="-"/>
            </a:pPr>
            <a:r>
              <a:rPr lang="en-US" sz="2000" dirty="0" smtClean="0">
                <a:solidFill>
                  <a:schemeClr val="bg1"/>
                </a:solidFill>
              </a:rPr>
              <a:t>Have the ERAC products produced to date been useful to you?  </a:t>
            </a:r>
          </a:p>
          <a:p>
            <a:pPr marL="800100" lvl="1" indent="-342900">
              <a:buFontTx/>
              <a:buChar char="-"/>
            </a:pPr>
            <a:endParaRPr lang="en-US" sz="2000" dirty="0">
              <a:solidFill>
                <a:schemeClr val="bg1"/>
              </a:solidFill>
            </a:endParaRPr>
          </a:p>
          <a:p>
            <a:pPr marL="800100" lvl="1" indent="-342900">
              <a:buFontTx/>
              <a:buChar char="-"/>
            </a:pPr>
            <a:r>
              <a:rPr lang="en-US" sz="2000" dirty="0" smtClean="0">
                <a:solidFill>
                  <a:schemeClr val="bg1"/>
                </a:solidFill>
              </a:rPr>
              <a:t>Are the upcoming ERAC work items we shared today of interest?</a:t>
            </a:r>
          </a:p>
          <a:p>
            <a:pPr marL="800100" lvl="1" indent="-342900">
              <a:buFontTx/>
              <a:buChar char="-"/>
            </a:pPr>
            <a:endParaRPr lang="en-US" sz="2000" dirty="0" smtClean="0">
              <a:solidFill>
                <a:schemeClr val="bg1"/>
              </a:solidFill>
            </a:endParaRPr>
          </a:p>
          <a:p>
            <a:pPr marL="800100" lvl="1" indent="-342900">
              <a:buFontTx/>
              <a:buChar char="-"/>
            </a:pPr>
            <a:r>
              <a:rPr lang="en-US" sz="2000" dirty="0" smtClean="0">
                <a:solidFill>
                  <a:schemeClr val="bg1"/>
                </a:solidFill>
              </a:rPr>
              <a:t>What other items would you like ERAC to explore with regard to the NRBS?</a:t>
            </a:r>
          </a:p>
          <a:p>
            <a:pPr marL="800100" lvl="1" indent="-342900">
              <a:buFontTx/>
              <a:buChar char="-"/>
            </a:pPr>
            <a:endParaRPr lang="en-US" sz="2000" dirty="0" smtClean="0">
              <a:solidFill>
                <a:schemeClr val="bg1"/>
              </a:solidFill>
            </a:endParaRPr>
          </a:p>
          <a:p>
            <a:pPr marL="1257300" lvl="2" indent="-342900">
              <a:buFontTx/>
              <a:buChar char="-"/>
            </a:pPr>
            <a:r>
              <a:rPr lang="en-US" sz="2000" dirty="0" smtClean="0">
                <a:solidFill>
                  <a:schemeClr val="bg1"/>
                </a:solidFill>
              </a:rPr>
              <a:t>If you don’t have a solid handle on what you want, just give us the general gist of it</a:t>
            </a:r>
          </a:p>
          <a:p>
            <a:pPr lvl="2" algn="ctr"/>
            <a:endParaRPr lang="en-US" sz="2000" dirty="0" smtClean="0">
              <a:solidFill>
                <a:schemeClr val="bg1"/>
              </a:solidFill>
            </a:endParaRPr>
          </a:p>
          <a:p>
            <a:pPr lvl="2"/>
            <a:r>
              <a:rPr lang="en-US" sz="2000" dirty="0">
                <a:solidFill>
                  <a:schemeClr val="bg1"/>
                </a:solidFill>
              </a:rPr>
              <a:t>	</a:t>
            </a:r>
            <a:r>
              <a:rPr lang="en-US" sz="2000" b="1" dirty="0" smtClean="0">
                <a:solidFill>
                  <a:schemeClr val="bg1"/>
                </a:solidFill>
              </a:rPr>
              <a:t>E-mail us at </a:t>
            </a:r>
            <a:r>
              <a:rPr lang="en-US" sz="2000" b="1" dirty="0" smtClean="0">
                <a:solidFill>
                  <a:schemeClr val="bg1"/>
                </a:solidFill>
                <a:hlinkClick r:id="rId4"/>
              </a:rPr>
              <a:t>deb@nasbla.org</a:t>
            </a:r>
            <a:r>
              <a:rPr lang="en-US" sz="2000" b="1" dirty="0" smtClean="0">
                <a:solidFill>
                  <a:schemeClr val="bg1"/>
                </a:solidFill>
              </a:rPr>
              <a:t>, subject: NRBS</a:t>
            </a:r>
            <a:endParaRPr lang="en-US" sz="2000" dirty="0" smtClean="0">
              <a:solidFill>
                <a:schemeClr val="bg1"/>
              </a:solidFill>
            </a:endParaRPr>
          </a:p>
          <a:p>
            <a:pPr marL="800100" lvl="1" indent="-342900">
              <a:buFontTx/>
              <a:buChar char="-"/>
            </a:pPr>
            <a:endParaRPr lang="en-US" sz="2000" dirty="0" smtClean="0">
              <a:solidFill>
                <a:schemeClr val="bg1"/>
              </a:solidFill>
            </a:endParaRPr>
          </a:p>
        </p:txBody>
      </p:sp>
      <p:sp>
        <p:nvSpPr>
          <p:cNvPr id="7" name="TextBox 6"/>
          <p:cNvSpPr txBox="1"/>
          <p:nvPr/>
        </p:nvSpPr>
        <p:spPr>
          <a:xfrm>
            <a:off x="457200" y="598005"/>
            <a:ext cx="6553200" cy="646331"/>
          </a:xfrm>
          <a:prstGeom prst="rect">
            <a:avLst/>
          </a:prstGeom>
          <a:noFill/>
        </p:spPr>
        <p:txBody>
          <a:bodyPr wrap="square" rtlCol="0">
            <a:spAutoFit/>
          </a:bodyPr>
          <a:lstStyle/>
          <a:p>
            <a:r>
              <a:rPr lang="en-US" sz="3600" dirty="0" smtClean="0">
                <a:solidFill>
                  <a:schemeClr val="bg1"/>
                </a:solidFill>
                <a:latin typeface="+mj-lt"/>
              </a:rPr>
              <a:t>We’d appreciate input</a:t>
            </a:r>
            <a:endParaRPr lang="en-US" sz="3600" u="sng"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18</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2470579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6" name="TextBox 5"/>
          <p:cNvSpPr txBox="1"/>
          <p:nvPr/>
        </p:nvSpPr>
        <p:spPr>
          <a:xfrm>
            <a:off x="457200" y="663714"/>
            <a:ext cx="6553200" cy="646331"/>
          </a:xfrm>
          <a:prstGeom prst="rect">
            <a:avLst/>
          </a:prstGeom>
          <a:noFill/>
        </p:spPr>
        <p:txBody>
          <a:bodyPr wrap="square" rtlCol="0">
            <a:spAutoFit/>
          </a:bodyPr>
          <a:lstStyle/>
          <a:p>
            <a:r>
              <a:rPr lang="en-US" sz="3600" dirty="0" smtClean="0">
                <a:solidFill>
                  <a:schemeClr val="bg1"/>
                </a:solidFill>
                <a:latin typeface="+mj-lt"/>
              </a:rPr>
              <a:t>Why does it matter?</a:t>
            </a:r>
            <a:endParaRPr lang="en-US" sz="3600" dirty="0">
              <a:solidFill>
                <a:schemeClr val="bg1"/>
              </a:solidFill>
              <a:latin typeface="+mj-lt"/>
            </a:endParaRPr>
          </a:p>
        </p:txBody>
      </p:sp>
      <p:sp>
        <p:nvSpPr>
          <p:cNvPr id="7" name="TextBox 6"/>
          <p:cNvSpPr txBox="1"/>
          <p:nvPr/>
        </p:nvSpPr>
        <p:spPr>
          <a:xfrm>
            <a:off x="454925" y="1605887"/>
            <a:ext cx="8410576" cy="5755422"/>
          </a:xfrm>
          <a:prstGeom prst="rect">
            <a:avLst/>
          </a:prstGeom>
          <a:noFill/>
        </p:spPr>
        <p:txBody>
          <a:bodyPr wrap="square" rtlCol="0">
            <a:spAutoFit/>
          </a:bodyPr>
          <a:lstStyle/>
          <a:p>
            <a:pPr marL="285750" indent="-285750">
              <a:buFont typeface="Wingdings" panose="05000000000000000000" pitchFamily="2" charset="2"/>
              <a:buChar char="ü"/>
            </a:pPr>
            <a:endParaRPr lang="en-US" sz="2400" dirty="0" smtClean="0">
              <a:solidFill>
                <a:schemeClr val="bg1"/>
              </a:solidFill>
            </a:endParaRPr>
          </a:p>
          <a:p>
            <a:pPr marL="285750" indent="-285750">
              <a:buFont typeface="Wingdings" panose="05000000000000000000" pitchFamily="2" charset="2"/>
              <a:buChar char="ü"/>
            </a:pPr>
            <a:endParaRPr lang="en-US" sz="1200" dirty="0" smtClean="0">
              <a:solidFill>
                <a:schemeClr val="bg1"/>
              </a:solidFill>
            </a:endParaRPr>
          </a:p>
          <a:p>
            <a:pPr marL="285750" indent="-285750">
              <a:buFont typeface="Wingdings" panose="05000000000000000000" pitchFamily="2" charset="2"/>
              <a:buChar char="ü"/>
            </a:pPr>
            <a:r>
              <a:rPr lang="en-US" sz="2600" dirty="0" smtClean="0">
                <a:solidFill>
                  <a:schemeClr val="bg1"/>
                </a:solidFill>
              </a:rPr>
              <a:t>Results from the NRBS will probably be used by the Coast Guard as one tool to measure your states, programs, and campaigns in the future</a:t>
            </a:r>
            <a:r>
              <a:rPr lang="en-US" sz="2400" dirty="0" smtClean="0">
                <a:solidFill>
                  <a:schemeClr val="bg1"/>
                </a:solidFill>
              </a:rPr>
              <a:t>.</a:t>
            </a:r>
          </a:p>
          <a:p>
            <a:endParaRPr lang="en-US" dirty="0" smtClean="0">
              <a:solidFill>
                <a:schemeClr val="bg1"/>
              </a:solidFill>
            </a:endParaRPr>
          </a:p>
          <a:p>
            <a:endParaRPr lang="en-US" dirty="0" smtClean="0">
              <a:solidFill>
                <a:schemeClr val="bg1"/>
              </a:solidFill>
            </a:endParaRPr>
          </a:p>
          <a:p>
            <a:pPr marL="285750" indent="-285750">
              <a:buFont typeface="Wingdings" panose="05000000000000000000" pitchFamily="2" charset="2"/>
              <a:buChar char="ü"/>
            </a:pPr>
            <a:r>
              <a:rPr lang="en-US" sz="2600" dirty="0" smtClean="0">
                <a:solidFill>
                  <a:schemeClr val="bg1"/>
                </a:solidFill>
              </a:rPr>
              <a:t>Data from the NRBS will definitely be used to measure the success of actions in support of the National Recreational Boating Safety Program Strategic Plan.</a:t>
            </a:r>
          </a:p>
          <a:p>
            <a:endParaRPr lang="en-US" sz="2600" dirty="0" smtClean="0">
              <a:solidFill>
                <a:schemeClr val="bg1"/>
              </a:solidFill>
            </a:endParaRPr>
          </a:p>
          <a:p>
            <a:pPr marL="800100" lvl="1" indent="-342900">
              <a:buFontTx/>
              <a:buChar char="-"/>
            </a:pPr>
            <a:endParaRPr lang="en-US" sz="2400" dirty="0" smtClean="0"/>
          </a:p>
          <a:p>
            <a:pPr lvl="1"/>
            <a:endParaRPr lang="en-US" sz="2400" b="1" dirty="0" smtClean="0"/>
          </a:p>
          <a:p>
            <a:pPr marL="285750" indent="-285750">
              <a:buFont typeface="Wingdings" panose="05000000000000000000" pitchFamily="2" charset="2"/>
              <a:buChar char="ü"/>
            </a:pPr>
            <a:endParaRPr lang="en-US" sz="2400" dirty="0" smtClean="0">
              <a:solidFill>
                <a:schemeClr val="bg1"/>
              </a:solidFill>
            </a:endParaRPr>
          </a:p>
          <a:p>
            <a:pPr marL="285750" indent="-285750">
              <a:buFont typeface="Wingdings" panose="05000000000000000000" pitchFamily="2" charset="2"/>
              <a:buChar char="ü"/>
            </a:pPr>
            <a:endParaRPr lang="en-US" sz="2400" dirty="0" smtClean="0">
              <a:solidFill>
                <a:schemeClr val="bg1"/>
              </a:solidFill>
            </a:endParaRPr>
          </a:p>
          <a:p>
            <a:endParaRPr lang="en-US" dirty="0"/>
          </a:p>
        </p:txBody>
      </p:sp>
      <p:sp>
        <p:nvSpPr>
          <p:cNvPr id="2" name="Slide Number Placeholder 1"/>
          <p:cNvSpPr>
            <a:spLocks noGrp="1"/>
          </p:cNvSpPr>
          <p:nvPr>
            <p:ph type="sldNum" sz="quarter" idx="15"/>
          </p:nvPr>
        </p:nvSpPr>
        <p:spPr/>
        <p:txBody>
          <a:bodyPr/>
          <a:lstStyle/>
          <a:p>
            <a:fld id="{5183B62E-C44F-49DC-B503-A7481A72AB68}" type="slidenum">
              <a:rPr lang="en-US" smtClean="0"/>
              <a:t>2</a:t>
            </a:fld>
            <a:endParaRPr lang="en-US" dirty="0"/>
          </a:p>
        </p:txBody>
      </p:sp>
      <p:sp>
        <p:nvSpPr>
          <p:cNvPr id="3" name="TextBox 2"/>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1875585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6" name="TextBox 5"/>
          <p:cNvSpPr txBox="1"/>
          <p:nvPr/>
        </p:nvSpPr>
        <p:spPr>
          <a:xfrm>
            <a:off x="457200" y="663714"/>
            <a:ext cx="6553200" cy="646331"/>
          </a:xfrm>
          <a:prstGeom prst="rect">
            <a:avLst/>
          </a:prstGeom>
          <a:noFill/>
        </p:spPr>
        <p:txBody>
          <a:bodyPr wrap="square" rtlCol="0">
            <a:spAutoFit/>
          </a:bodyPr>
          <a:lstStyle/>
          <a:p>
            <a:r>
              <a:rPr lang="en-US" sz="3600" dirty="0" smtClean="0">
                <a:solidFill>
                  <a:schemeClr val="bg1"/>
                </a:solidFill>
                <a:latin typeface="+mj-lt"/>
              </a:rPr>
              <a:t>Why does it matter?</a:t>
            </a:r>
            <a:endParaRPr lang="en-US" sz="3600" dirty="0">
              <a:solidFill>
                <a:schemeClr val="bg1"/>
              </a:solidFill>
              <a:latin typeface="+mj-lt"/>
            </a:endParaRPr>
          </a:p>
        </p:txBody>
      </p:sp>
      <p:sp>
        <p:nvSpPr>
          <p:cNvPr id="7" name="TextBox 6"/>
          <p:cNvSpPr txBox="1"/>
          <p:nvPr/>
        </p:nvSpPr>
        <p:spPr>
          <a:xfrm>
            <a:off x="457200" y="1752600"/>
            <a:ext cx="8229600" cy="5262979"/>
          </a:xfrm>
          <a:prstGeom prst="rect">
            <a:avLst/>
          </a:prstGeom>
          <a:noFill/>
        </p:spPr>
        <p:txBody>
          <a:bodyPr wrap="square" rtlCol="0">
            <a:spAutoFit/>
          </a:bodyPr>
          <a:lstStyle/>
          <a:p>
            <a:pPr marL="285750" indent="-285750">
              <a:buFont typeface="Wingdings" panose="05000000000000000000" pitchFamily="2" charset="2"/>
              <a:buChar char="ü"/>
            </a:pPr>
            <a:r>
              <a:rPr lang="en-US" sz="2600" dirty="0" smtClean="0">
                <a:solidFill>
                  <a:schemeClr val="bg1"/>
                </a:solidFill>
              </a:rPr>
              <a:t>By understanding </a:t>
            </a:r>
            <a:r>
              <a:rPr lang="en-US" sz="2600" b="1" i="1" dirty="0" smtClean="0">
                <a:solidFill>
                  <a:schemeClr val="bg1"/>
                </a:solidFill>
              </a:rPr>
              <a:t>how</a:t>
            </a:r>
            <a:r>
              <a:rPr lang="en-US" sz="2600" dirty="0" smtClean="0">
                <a:solidFill>
                  <a:schemeClr val="bg1"/>
                </a:solidFill>
              </a:rPr>
              <a:t> the survey is conducted and </a:t>
            </a:r>
            <a:r>
              <a:rPr lang="en-US" sz="2600" b="1" i="1" dirty="0">
                <a:solidFill>
                  <a:schemeClr val="bg1"/>
                </a:solidFill>
              </a:rPr>
              <a:t>how </a:t>
            </a:r>
            <a:r>
              <a:rPr lang="en-US" sz="2600" dirty="0" smtClean="0">
                <a:solidFill>
                  <a:schemeClr val="bg1"/>
                </a:solidFill>
              </a:rPr>
              <a:t>the data is collected, you’re better equipped to understand the findings </a:t>
            </a:r>
          </a:p>
          <a:p>
            <a:endParaRPr lang="en-US" sz="1200" dirty="0" smtClean="0">
              <a:solidFill>
                <a:schemeClr val="bg1"/>
              </a:solidFill>
            </a:endParaRPr>
          </a:p>
          <a:p>
            <a:endParaRPr lang="en-US" sz="1200" dirty="0" smtClean="0">
              <a:solidFill>
                <a:schemeClr val="bg1"/>
              </a:solidFill>
            </a:endParaRPr>
          </a:p>
          <a:p>
            <a:pPr marL="800100" lvl="1" indent="-342900">
              <a:buFontTx/>
              <a:buChar char="-"/>
            </a:pPr>
            <a:r>
              <a:rPr lang="en-US" sz="2400" dirty="0" smtClean="0">
                <a:solidFill>
                  <a:schemeClr val="bg1"/>
                </a:solidFill>
              </a:rPr>
              <a:t>Allows you to provide input on results; explain anomalies </a:t>
            </a:r>
          </a:p>
          <a:p>
            <a:pPr lvl="1"/>
            <a:endParaRPr lang="en-US" sz="2400" dirty="0" smtClean="0">
              <a:solidFill>
                <a:schemeClr val="bg1"/>
              </a:solidFill>
            </a:endParaRPr>
          </a:p>
          <a:p>
            <a:pPr marL="800100" lvl="1" indent="-342900">
              <a:buFontTx/>
              <a:buChar char="-"/>
            </a:pPr>
            <a:r>
              <a:rPr lang="en-US" sz="2400" dirty="0" smtClean="0">
                <a:solidFill>
                  <a:schemeClr val="bg1"/>
                </a:solidFill>
              </a:rPr>
              <a:t>Allows you the opportunity to offer suggestions to improve future versions of the survey</a:t>
            </a:r>
          </a:p>
          <a:p>
            <a:pPr marL="800100" lvl="1" indent="-342900">
              <a:buFontTx/>
              <a:buChar char="-"/>
            </a:pPr>
            <a:endParaRPr lang="en-US" sz="2400" dirty="0" smtClean="0"/>
          </a:p>
          <a:p>
            <a:pPr lvl="1"/>
            <a:endParaRPr lang="en-US" sz="2400" b="1" dirty="0" smtClean="0"/>
          </a:p>
          <a:p>
            <a:pPr marL="285750" indent="-285750">
              <a:buFont typeface="Wingdings" panose="05000000000000000000" pitchFamily="2" charset="2"/>
              <a:buChar char="ü"/>
            </a:pPr>
            <a:endParaRPr lang="en-US" sz="2400" dirty="0" smtClean="0">
              <a:solidFill>
                <a:schemeClr val="bg1"/>
              </a:solidFill>
            </a:endParaRPr>
          </a:p>
          <a:p>
            <a:endParaRPr lang="en-US" sz="2400" dirty="0" smtClean="0">
              <a:solidFill>
                <a:schemeClr val="bg1"/>
              </a:solidFill>
            </a:endParaRPr>
          </a:p>
          <a:p>
            <a:endParaRPr lang="en-US" dirty="0"/>
          </a:p>
        </p:txBody>
      </p:sp>
      <p:sp>
        <p:nvSpPr>
          <p:cNvPr id="2" name="Slide Number Placeholder 1"/>
          <p:cNvSpPr>
            <a:spLocks noGrp="1"/>
          </p:cNvSpPr>
          <p:nvPr>
            <p:ph type="sldNum" sz="quarter" idx="15"/>
          </p:nvPr>
        </p:nvSpPr>
        <p:spPr/>
        <p:txBody>
          <a:bodyPr/>
          <a:lstStyle/>
          <a:p>
            <a:fld id="{5183B62E-C44F-49DC-B503-A7481A72AB68}" type="slidenum">
              <a:rPr lang="en-US" smtClean="0"/>
              <a:t>3</a:t>
            </a:fld>
            <a:endParaRPr lang="en-US" dirty="0"/>
          </a:p>
        </p:txBody>
      </p:sp>
      <p:sp>
        <p:nvSpPr>
          <p:cNvPr id="8" name="TextBox 7"/>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1700321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6" name="TextBox 5"/>
          <p:cNvSpPr txBox="1"/>
          <p:nvPr/>
        </p:nvSpPr>
        <p:spPr>
          <a:xfrm>
            <a:off x="457200" y="663714"/>
            <a:ext cx="6553200" cy="646331"/>
          </a:xfrm>
          <a:prstGeom prst="rect">
            <a:avLst/>
          </a:prstGeom>
          <a:noFill/>
        </p:spPr>
        <p:txBody>
          <a:bodyPr wrap="square" rtlCol="0">
            <a:spAutoFit/>
          </a:bodyPr>
          <a:lstStyle/>
          <a:p>
            <a:r>
              <a:rPr lang="en-US" sz="3600" dirty="0" smtClean="0">
                <a:solidFill>
                  <a:schemeClr val="bg1"/>
                </a:solidFill>
                <a:latin typeface="+mj-lt"/>
              </a:rPr>
              <a:t>What’s in it for me?</a:t>
            </a:r>
            <a:endParaRPr lang="en-US" sz="3600" dirty="0">
              <a:solidFill>
                <a:schemeClr val="bg1"/>
              </a:solidFill>
              <a:latin typeface="+mj-lt"/>
            </a:endParaRPr>
          </a:p>
        </p:txBody>
      </p:sp>
      <p:sp>
        <p:nvSpPr>
          <p:cNvPr id="7" name="TextBox 6"/>
          <p:cNvSpPr txBox="1"/>
          <p:nvPr/>
        </p:nvSpPr>
        <p:spPr>
          <a:xfrm>
            <a:off x="457200" y="1650088"/>
            <a:ext cx="8305800" cy="5139869"/>
          </a:xfrm>
          <a:prstGeom prst="rect">
            <a:avLst/>
          </a:prstGeom>
          <a:noFill/>
        </p:spPr>
        <p:txBody>
          <a:bodyPr wrap="square" rtlCol="0">
            <a:spAutoFit/>
          </a:bodyPr>
          <a:lstStyle/>
          <a:p>
            <a:pPr marL="285750" indent="-285750">
              <a:buFont typeface="Wingdings" panose="05000000000000000000" pitchFamily="2" charset="2"/>
              <a:buChar char="ü"/>
            </a:pPr>
            <a:r>
              <a:rPr lang="en-US" sz="2600" dirty="0" smtClean="0">
                <a:solidFill>
                  <a:schemeClr val="bg1"/>
                </a:solidFill>
              </a:rPr>
              <a:t>Establishing baseline numbers of vessels in your state</a:t>
            </a:r>
          </a:p>
          <a:p>
            <a:endParaRPr lang="en-US" sz="1200" dirty="0" smtClean="0">
              <a:solidFill>
                <a:schemeClr val="bg1"/>
              </a:solidFill>
            </a:endParaRPr>
          </a:p>
          <a:p>
            <a:pPr marL="800100" lvl="1" indent="-342900">
              <a:buFontTx/>
              <a:buChar char="-"/>
            </a:pPr>
            <a:r>
              <a:rPr lang="en-US" sz="2200" dirty="0" smtClean="0">
                <a:solidFill>
                  <a:schemeClr val="bg1"/>
                </a:solidFill>
              </a:rPr>
              <a:t>Registered vs Unregistered</a:t>
            </a:r>
          </a:p>
          <a:p>
            <a:pPr marL="800100" lvl="1" indent="-342900">
              <a:buFontTx/>
              <a:buChar char="-"/>
            </a:pPr>
            <a:endParaRPr lang="en-US" sz="1200" dirty="0">
              <a:solidFill>
                <a:schemeClr val="bg1"/>
              </a:solidFill>
            </a:endParaRPr>
          </a:p>
          <a:p>
            <a:pPr marL="800100" lvl="1" indent="-342900">
              <a:buFontTx/>
              <a:buChar char="-"/>
            </a:pPr>
            <a:r>
              <a:rPr lang="en-US" sz="2200" dirty="0" smtClean="0">
                <a:solidFill>
                  <a:schemeClr val="bg1"/>
                </a:solidFill>
              </a:rPr>
              <a:t>By Boat Types </a:t>
            </a:r>
          </a:p>
          <a:p>
            <a:pPr lvl="1"/>
            <a:endParaRPr lang="en-US" sz="1200" dirty="0" smtClean="0">
              <a:solidFill>
                <a:schemeClr val="bg1"/>
              </a:solidFill>
            </a:endParaRPr>
          </a:p>
          <a:p>
            <a:pPr marL="800100" lvl="1" indent="-342900">
              <a:buFontTx/>
              <a:buChar char="-"/>
            </a:pPr>
            <a:r>
              <a:rPr lang="en-US" sz="2200" dirty="0" smtClean="0">
                <a:solidFill>
                  <a:schemeClr val="bg1"/>
                </a:solidFill>
              </a:rPr>
              <a:t>Has a number of caveats that will be discussed today</a:t>
            </a:r>
            <a:r>
              <a:rPr lang="en-US" sz="2000" dirty="0">
                <a:solidFill>
                  <a:schemeClr val="bg1"/>
                </a:solidFill>
              </a:rPr>
              <a:t>	</a:t>
            </a:r>
            <a:endParaRPr lang="en-US" sz="2000" dirty="0" smtClean="0">
              <a:solidFill>
                <a:schemeClr val="bg1"/>
              </a:solidFill>
            </a:endParaRPr>
          </a:p>
          <a:p>
            <a:endParaRPr lang="en-US" dirty="0" smtClean="0">
              <a:solidFill>
                <a:schemeClr val="bg1"/>
              </a:solidFill>
            </a:endParaRPr>
          </a:p>
          <a:p>
            <a:pPr marL="285750" indent="-285750">
              <a:buFont typeface="Wingdings" panose="05000000000000000000" pitchFamily="2" charset="2"/>
              <a:buChar char="ü"/>
            </a:pPr>
            <a:r>
              <a:rPr lang="en-US" sz="2600" dirty="0" smtClean="0">
                <a:solidFill>
                  <a:schemeClr val="bg1"/>
                </a:solidFill>
              </a:rPr>
              <a:t>Determining opinions and perceptions about boating</a:t>
            </a:r>
          </a:p>
          <a:p>
            <a:pPr marL="800100" lvl="1" indent="-342900">
              <a:buFontTx/>
              <a:buChar char="-"/>
            </a:pPr>
            <a:endParaRPr lang="en-US" sz="1200" dirty="0" smtClean="0">
              <a:solidFill>
                <a:schemeClr val="bg1"/>
              </a:solidFill>
            </a:endParaRPr>
          </a:p>
          <a:p>
            <a:pPr marL="800100" lvl="1" indent="-342900">
              <a:buFontTx/>
              <a:buChar char="-"/>
            </a:pPr>
            <a:r>
              <a:rPr lang="en-US" sz="2200" dirty="0" smtClean="0">
                <a:solidFill>
                  <a:schemeClr val="bg1"/>
                </a:solidFill>
              </a:rPr>
              <a:t>May supplement or validate existing data</a:t>
            </a:r>
          </a:p>
          <a:p>
            <a:pPr lvl="1"/>
            <a:endParaRPr lang="en-US" sz="1200" dirty="0" smtClean="0">
              <a:solidFill>
                <a:schemeClr val="bg1"/>
              </a:solidFill>
            </a:endParaRPr>
          </a:p>
          <a:p>
            <a:pPr marL="800100" lvl="1" indent="-342900">
              <a:buFontTx/>
              <a:buChar char="-"/>
            </a:pPr>
            <a:r>
              <a:rPr lang="en-US" sz="2200" dirty="0" smtClean="0">
                <a:solidFill>
                  <a:schemeClr val="bg1"/>
                </a:solidFill>
              </a:rPr>
              <a:t>May provide data that cannot be obtained through other sources</a:t>
            </a:r>
          </a:p>
          <a:p>
            <a:endParaRPr lang="en-US" sz="2400" dirty="0" smtClean="0">
              <a:solidFill>
                <a:schemeClr val="bg1"/>
              </a:solidFill>
            </a:endParaRPr>
          </a:p>
          <a:p>
            <a:pPr marL="285750" indent="-285750">
              <a:buFont typeface="Wingdings" panose="05000000000000000000" pitchFamily="2" charset="2"/>
              <a:buChar char="ü"/>
            </a:pPr>
            <a:endParaRPr lang="en-US" sz="2400" dirty="0" smtClean="0">
              <a:solidFill>
                <a:schemeClr val="bg1"/>
              </a:solidFill>
            </a:endParaRPr>
          </a:p>
          <a:p>
            <a:endParaRPr lang="en-US" dirty="0"/>
          </a:p>
        </p:txBody>
      </p:sp>
      <p:sp>
        <p:nvSpPr>
          <p:cNvPr id="2" name="Slide Number Placeholder 1"/>
          <p:cNvSpPr>
            <a:spLocks noGrp="1"/>
          </p:cNvSpPr>
          <p:nvPr>
            <p:ph type="sldNum" sz="quarter" idx="15"/>
          </p:nvPr>
        </p:nvSpPr>
        <p:spPr/>
        <p:txBody>
          <a:bodyPr/>
          <a:lstStyle/>
          <a:p>
            <a:fld id="{5183B62E-C44F-49DC-B503-A7481A72AB68}" type="slidenum">
              <a:rPr lang="en-US" smtClean="0"/>
              <a:t>4</a:t>
            </a:fld>
            <a:endParaRPr lang="en-US" dirty="0"/>
          </a:p>
        </p:txBody>
      </p:sp>
      <p:sp>
        <p:nvSpPr>
          <p:cNvPr id="8" name="TextBox 7"/>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3399623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7" name="TextBox 6"/>
          <p:cNvSpPr txBox="1"/>
          <p:nvPr/>
        </p:nvSpPr>
        <p:spPr>
          <a:xfrm>
            <a:off x="457200" y="1646353"/>
            <a:ext cx="8410576" cy="4739759"/>
          </a:xfrm>
          <a:prstGeom prst="rect">
            <a:avLst/>
          </a:prstGeom>
          <a:noFill/>
        </p:spPr>
        <p:txBody>
          <a:bodyPr wrap="square" rtlCol="0">
            <a:spAutoFit/>
          </a:bodyPr>
          <a:lstStyle/>
          <a:p>
            <a:pPr marL="285750" indent="-285750">
              <a:buFont typeface="Wingdings" panose="05000000000000000000" pitchFamily="2" charset="2"/>
              <a:buChar char="ü"/>
            </a:pPr>
            <a:r>
              <a:rPr lang="en-US" sz="2400" dirty="0" smtClean="0">
                <a:solidFill>
                  <a:schemeClr val="bg1"/>
                </a:solidFill>
              </a:rPr>
              <a:t>Your Team </a:t>
            </a:r>
          </a:p>
          <a:p>
            <a:r>
              <a:rPr lang="en-US" sz="2400" dirty="0">
                <a:solidFill>
                  <a:schemeClr val="bg1"/>
                </a:solidFill>
              </a:rPr>
              <a:t>	</a:t>
            </a:r>
            <a:r>
              <a:rPr lang="en-US" sz="2000" dirty="0" smtClean="0">
                <a:solidFill>
                  <a:schemeClr val="bg1"/>
                </a:solidFill>
              </a:rPr>
              <a:t>Rachel Graham, OR	Bruce Rowe, Forever Resorts</a:t>
            </a:r>
          </a:p>
          <a:p>
            <a:r>
              <a:rPr lang="en-US" sz="2000" dirty="0">
                <a:solidFill>
                  <a:schemeClr val="bg1"/>
                </a:solidFill>
              </a:rPr>
              <a:t>	</a:t>
            </a:r>
            <a:r>
              <a:rPr lang="en-US" sz="2000" dirty="0" smtClean="0">
                <a:solidFill>
                  <a:schemeClr val="bg1"/>
                </a:solidFill>
              </a:rPr>
              <a:t>Joe McCullough, AK	Ted Sensenbrenner, BoatUS</a:t>
            </a:r>
          </a:p>
          <a:p>
            <a:r>
              <a:rPr lang="en-US" sz="2000" dirty="0">
                <a:solidFill>
                  <a:schemeClr val="bg1"/>
                </a:solidFill>
              </a:rPr>
              <a:t>	</a:t>
            </a:r>
            <a:r>
              <a:rPr lang="en-US" sz="2000" dirty="0" smtClean="0">
                <a:solidFill>
                  <a:schemeClr val="bg1"/>
                </a:solidFill>
              </a:rPr>
              <a:t>Seth Wagner, FL		Karen Steely, Aaron Foundation</a:t>
            </a:r>
          </a:p>
          <a:p>
            <a:r>
              <a:rPr lang="en-US" sz="2000" dirty="0">
                <a:solidFill>
                  <a:schemeClr val="bg1"/>
                </a:solidFill>
              </a:rPr>
              <a:t>	</a:t>
            </a:r>
            <a:r>
              <a:rPr lang="en-US" sz="2000" dirty="0" smtClean="0">
                <a:solidFill>
                  <a:schemeClr val="bg1"/>
                </a:solidFill>
              </a:rPr>
              <a:t>Alex Cascione, USCGA	Susan Tomczuk, USCG</a:t>
            </a:r>
          </a:p>
          <a:p>
            <a:r>
              <a:rPr lang="en-US" sz="2000" dirty="0">
                <a:solidFill>
                  <a:schemeClr val="bg1"/>
                </a:solidFill>
              </a:rPr>
              <a:t>	</a:t>
            </a:r>
            <a:r>
              <a:rPr lang="en-US" sz="2000" dirty="0" smtClean="0">
                <a:solidFill>
                  <a:schemeClr val="bg1"/>
                </a:solidFill>
              </a:rPr>
              <a:t>Bill Griswold, USBI	Paul Newman, USCG</a:t>
            </a:r>
          </a:p>
          <a:p>
            <a:r>
              <a:rPr lang="en-US" sz="2000" dirty="0">
                <a:solidFill>
                  <a:schemeClr val="bg1"/>
                </a:solidFill>
              </a:rPr>
              <a:t>	</a:t>
            </a:r>
            <a:r>
              <a:rPr lang="en-US" sz="2000" dirty="0" smtClean="0">
                <a:solidFill>
                  <a:schemeClr val="bg1"/>
                </a:solidFill>
              </a:rPr>
              <a:t>Dan Maxim, USCGA	Philippe Gwet, USCG	</a:t>
            </a:r>
          </a:p>
          <a:p>
            <a:r>
              <a:rPr lang="en-US" sz="2000" dirty="0">
                <a:solidFill>
                  <a:schemeClr val="bg1"/>
                </a:solidFill>
              </a:rPr>
              <a:t>	</a:t>
            </a:r>
            <a:r>
              <a:rPr lang="en-US" sz="2000" dirty="0" smtClean="0">
                <a:solidFill>
                  <a:schemeClr val="bg1"/>
                </a:solidFill>
              </a:rPr>
              <a:t>Fred Messmann, NSBC	Rachel Warner, USCG</a:t>
            </a:r>
          </a:p>
          <a:p>
            <a:r>
              <a:rPr lang="en-US" sz="2000" dirty="0">
                <a:solidFill>
                  <a:schemeClr val="bg1"/>
                </a:solidFill>
              </a:rPr>
              <a:t>	</a:t>
            </a:r>
            <a:r>
              <a:rPr lang="en-US" sz="2000" dirty="0" smtClean="0">
                <a:solidFill>
                  <a:schemeClr val="bg1"/>
                </a:solidFill>
              </a:rPr>
              <a:t>Gene Molteni, USPS	Tammy Terry, OH</a:t>
            </a:r>
            <a:endParaRPr lang="en-US" sz="2000" dirty="0">
              <a:solidFill>
                <a:schemeClr val="bg1"/>
              </a:solidFill>
            </a:endParaRPr>
          </a:p>
          <a:p>
            <a:endParaRPr lang="en-US" sz="2400" dirty="0" smtClean="0">
              <a:solidFill>
                <a:schemeClr val="bg1"/>
              </a:solidFill>
            </a:endParaRPr>
          </a:p>
          <a:p>
            <a:pPr marL="342900" indent="-342900">
              <a:buFont typeface="Wingdings" panose="05000000000000000000" pitchFamily="2" charset="2"/>
              <a:buChar char="ü"/>
            </a:pPr>
            <a:r>
              <a:rPr lang="en-US" sz="2400" dirty="0" smtClean="0">
                <a:solidFill>
                  <a:schemeClr val="bg1"/>
                </a:solidFill>
              </a:rPr>
              <a:t>Here to do the “heavy lifting” and “deep digging” to help you understand and maximize the data available in the NRBS</a:t>
            </a:r>
          </a:p>
          <a:p>
            <a:pPr marL="285750" indent="-285750">
              <a:buFont typeface="Wingdings" panose="05000000000000000000" pitchFamily="2" charset="2"/>
              <a:buChar char="ü"/>
            </a:pPr>
            <a:endParaRPr lang="en-US" sz="2400" dirty="0" smtClean="0">
              <a:solidFill>
                <a:schemeClr val="bg1"/>
              </a:solidFill>
            </a:endParaRPr>
          </a:p>
          <a:p>
            <a:endParaRPr lang="en-US" dirty="0"/>
          </a:p>
        </p:txBody>
      </p:sp>
      <p:sp>
        <p:nvSpPr>
          <p:cNvPr id="8" name="TextBox 7"/>
          <p:cNvSpPr txBox="1"/>
          <p:nvPr/>
        </p:nvSpPr>
        <p:spPr>
          <a:xfrm>
            <a:off x="457200" y="663714"/>
            <a:ext cx="6553200" cy="646331"/>
          </a:xfrm>
          <a:prstGeom prst="rect">
            <a:avLst/>
          </a:prstGeom>
          <a:noFill/>
        </p:spPr>
        <p:txBody>
          <a:bodyPr wrap="square" rtlCol="0">
            <a:spAutoFit/>
          </a:bodyPr>
          <a:lstStyle/>
          <a:p>
            <a:r>
              <a:rPr lang="en-US" sz="3600" dirty="0" smtClean="0">
                <a:solidFill>
                  <a:schemeClr val="bg1"/>
                </a:solidFill>
                <a:latin typeface="+mj-lt"/>
              </a:rPr>
              <a:t>How can we help?</a:t>
            </a:r>
            <a:endParaRPr lang="en-US" sz="3600"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5</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1549016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9" name="TextBox 8"/>
          <p:cNvSpPr txBox="1"/>
          <p:nvPr/>
        </p:nvSpPr>
        <p:spPr>
          <a:xfrm>
            <a:off x="457200" y="663714"/>
            <a:ext cx="6553200" cy="646331"/>
          </a:xfrm>
          <a:prstGeom prst="rect">
            <a:avLst/>
          </a:prstGeom>
          <a:noFill/>
        </p:spPr>
        <p:txBody>
          <a:bodyPr wrap="square" rtlCol="0">
            <a:spAutoFit/>
          </a:bodyPr>
          <a:lstStyle/>
          <a:p>
            <a:r>
              <a:rPr lang="en-US" sz="3600" dirty="0" smtClean="0">
                <a:solidFill>
                  <a:schemeClr val="bg1"/>
                </a:solidFill>
                <a:latin typeface="+mj-lt"/>
              </a:rPr>
              <a:t>How can we help?</a:t>
            </a:r>
            <a:endParaRPr lang="en-US" sz="3600"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6</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4340" y="1593376"/>
            <a:ext cx="2651760" cy="346329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5926" y="2795516"/>
            <a:ext cx="3870008" cy="2526030"/>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62600" y="4264641"/>
            <a:ext cx="2667000" cy="1885950"/>
          </a:xfrm>
          <a:prstGeom prst="rect">
            <a:avLst/>
          </a:prstGeom>
          <a:ln>
            <a:solidFill>
              <a:schemeClr val="bg1"/>
            </a:solidFill>
          </a:ln>
        </p:spPr>
      </p:pic>
    </p:spTree>
    <p:extLst>
      <p:ext uri="{BB962C8B-B14F-4D97-AF65-F5344CB8AC3E}">
        <p14:creationId xmlns:p14="http://schemas.microsoft.com/office/powerpoint/2010/main" val="4286264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595952" y="1828800"/>
            <a:ext cx="8153400" cy="3970318"/>
          </a:xfrm>
          <a:prstGeom prst="rect">
            <a:avLst/>
          </a:prstGeom>
          <a:noFill/>
        </p:spPr>
        <p:txBody>
          <a:bodyPr wrap="square" rtlCol="0">
            <a:spAutoFit/>
          </a:bodyPr>
          <a:lstStyle/>
          <a:p>
            <a:pPr marL="285750" indent="-285750">
              <a:buFont typeface="Wingdings" panose="05000000000000000000" pitchFamily="2" charset="2"/>
              <a:buChar char="ü"/>
            </a:pPr>
            <a:r>
              <a:rPr lang="en-US" sz="2400" dirty="0" smtClean="0">
                <a:solidFill>
                  <a:schemeClr val="bg1"/>
                </a:solidFill>
              </a:rPr>
              <a:t>July/August 2014 </a:t>
            </a:r>
            <a:r>
              <a:rPr lang="en-US" sz="2400" b="1" dirty="0" smtClean="0">
                <a:solidFill>
                  <a:schemeClr val="bg1"/>
                </a:solidFill>
              </a:rPr>
              <a:t>Small Craft Advisory </a:t>
            </a:r>
            <a:r>
              <a:rPr lang="en-US" sz="2400" dirty="0" smtClean="0">
                <a:solidFill>
                  <a:schemeClr val="bg1"/>
                </a:solidFill>
              </a:rPr>
              <a:t>articles</a:t>
            </a:r>
          </a:p>
          <a:p>
            <a:endParaRPr lang="en-US" sz="1200" dirty="0" smtClean="0">
              <a:solidFill>
                <a:schemeClr val="bg1"/>
              </a:solidFill>
            </a:endParaRPr>
          </a:p>
          <a:p>
            <a:pPr marL="800100" lvl="1" indent="-342900">
              <a:buFontTx/>
              <a:buChar char="-"/>
            </a:pPr>
            <a:r>
              <a:rPr lang="en-US" sz="2200" dirty="0" smtClean="0">
                <a:solidFill>
                  <a:schemeClr val="bg1"/>
                </a:solidFill>
              </a:rPr>
              <a:t>Focused on explaining </a:t>
            </a:r>
            <a:r>
              <a:rPr lang="en-US" sz="2200" i="1" dirty="0" smtClean="0">
                <a:solidFill>
                  <a:schemeClr val="bg1"/>
                </a:solidFill>
              </a:rPr>
              <a:t>exposure hours </a:t>
            </a:r>
            <a:r>
              <a:rPr lang="en-US" sz="2200" dirty="0" smtClean="0">
                <a:solidFill>
                  <a:schemeClr val="bg1"/>
                </a:solidFill>
              </a:rPr>
              <a:t>and “</a:t>
            </a:r>
            <a:r>
              <a:rPr lang="en-US" sz="2200" i="1" dirty="0" smtClean="0">
                <a:solidFill>
                  <a:schemeClr val="bg1"/>
                </a:solidFill>
              </a:rPr>
              <a:t>risk ratios</a:t>
            </a:r>
            <a:r>
              <a:rPr lang="en-US" sz="2200" dirty="0" smtClean="0">
                <a:solidFill>
                  <a:schemeClr val="bg1"/>
                </a:solidFill>
              </a:rPr>
              <a:t>”</a:t>
            </a:r>
          </a:p>
          <a:p>
            <a:pPr marL="800100" lvl="1" indent="-342900">
              <a:buFontTx/>
              <a:buChar char="-"/>
            </a:pPr>
            <a:endParaRPr lang="en-US" sz="1200" dirty="0">
              <a:solidFill>
                <a:schemeClr val="bg1"/>
              </a:solidFill>
            </a:endParaRPr>
          </a:p>
          <a:p>
            <a:pPr marL="800100" lvl="1" indent="-342900">
              <a:buFontTx/>
              <a:buChar char="-"/>
            </a:pPr>
            <a:r>
              <a:rPr lang="en-US" sz="2200" dirty="0" smtClean="0">
                <a:solidFill>
                  <a:schemeClr val="bg1"/>
                </a:solidFill>
              </a:rPr>
              <a:t>Responded to questions the team—and many of you—had asked</a:t>
            </a:r>
          </a:p>
          <a:p>
            <a:pPr marL="1257300" lvl="2" indent="-342900">
              <a:buFontTx/>
              <a:buChar char="-"/>
            </a:pPr>
            <a:endParaRPr lang="en-US" sz="1200" dirty="0">
              <a:solidFill>
                <a:schemeClr val="bg1"/>
              </a:solidFill>
            </a:endParaRPr>
          </a:p>
          <a:p>
            <a:pPr marL="1257300" lvl="2" indent="-342900">
              <a:buFont typeface="Arial" panose="020B0604020202020204" pitchFamily="34" charset="0"/>
              <a:buChar char="•"/>
            </a:pPr>
            <a:r>
              <a:rPr lang="en-US" sz="2000" dirty="0" smtClean="0">
                <a:solidFill>
                  <a:schemeClr val="bg1"/>
                </a:solidFill>
              </a:rPr>
              <a:t>One additional item not covered there:</a:t>
            </a:r>
          </a:p>
          <a:p>
            <a:pPr lvl="2"/>
            <a:endParaRPr lang="en-US" sz="1200" dirty="0" smtClean="0">
              <a:solidFill>
                <a:schemeClr val="bg1"/>
              </a:solidFill>
            </a:endParaRPr>
          </a:p>
          <a:p>
            <a:pPr lvl="3"/>
            <a:r>
              <a:rPr lang="en-US" sz="2000" dirty="0">
                <a:solidFill>
                  <a:schemeClr val="bg1"/>
                </a:solidFill>
              </a:rPr>
              <a:t>	</a:t>
            </a:r>
            <a:r>
              <a:rPr lang="en-US" sz="2000" i="1" dirty="0" smtClean="0">
                <a:solidFill>
                  <a:schemeClr val="bg1"/>
                </a:solidFill>
              </a:rPr>
              <a:t>Why is there no lifejacket wear question on the survey?</a:t>
            </a:r>
          </a:p>
          <a:p>
            <a:pPr marL="800100" lvl="1" indent="-342900">
              <a:buFontTx/>
              <a:buChar char="-"/>
            </a:pPr>
            <a:endParaRPr lang="en-US" sz="1200" dirty="0">
              <a:solidFill>
                <a:schemeClr val="bg1"/>
              </a:solidFill>
            </a:endParaRPr>
          </a:p>
          <a:p>
            <a:pPr marL="800100" lvl="1" indent="-342900">
              <a:buFontTx/>
              <a:buChar char="-"/>
            </a:pPr>
            <a:r>
              <a:rPr lang="en-US" sz="2200" dirty="0" smtClean="0">
                <a:solidFill>
                  <a:schemeClr val="bg1"/>
                </a:solidFill>
              </a:rPr>
              <a:t>Will provide similar resources in the future as opportunities arise</a:t>
            </a:r>
          </a:p>
          <a:p>
            <a:endParaRPr lang="en-US" dirty="0" smtClean="0">
              <a:solidFill>
                <a:schemeClr val="bg1"/>
              </a:solidFill>
            </a:endParaRPr>
          </a:p>
        </p:txBody>
      </p:sp>
      <p:sp>
        <p:nvSpPr>
          <p:cNvPr id="9" name="TextBox 8"/>
          <p:cNvSpPr txBox="1"/>
          <p:nvPr/>
        </p:nvSpPr>
        <p:spPr>
          <a:xfrm>
            <a:off x="457200" y="663714"/>
            <a:ext cx="6553200" cy="646331"/>
          </a:xfrm>
          <a:prstGeom prst="rect">
            <a:avLst/>
          </a:prstGeom>
          <a:noFill/>
        </p:spPr>
        <p:txBody>
          <a:bodyPr wrap="square" rtlCol="0">
            <a:spAutoFit/>
          </a:bodyPr>
          <a:lstStyle/>
          <a:p>
            <a:r>
              <a:rPr lang="en-US" sz="3600" dirty="0" smtClean="0">
                <a:solidFill>
                  <a:schemeClr val="bg1"/>
                </a:solidFill>
                <a:latin typeface="+mj-lt"/>
              </a:rPr>
              <a:t>How can we help?</a:t>
            </a:r>
            <a:endParaRPr lang="en-US" sz="3600"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7</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4266012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5442" y="2061949"/>
            <a:ext cx="2284961" cy="3213908"/>
          </a:xfrm>
          <a:prstGeom prst="rect">
            <a:avLst/>
          </a:prstGeom>
        </p:spPr>
      </p:pic>
      <p:sp>
        <p:nvSpPr>
          <p:cNvPr id="8" name="TextBox 7"/>
          <p:cNvSpPr txBox="1"/>
          <p:nvPr/>
        </p:nvSpPr>
        <p:spPr>
          <a:xfrm>
            <a:off x="3735506" y="2061949"/>
            <a:ext cx="4495800" cy="2893100"/>
          </a:xfrm>
          <a:prstGeom prst="rect">
            <a:avLst/>
          </a:prstGeom>
          <a:noFill/>
        </p:spPr>
        <p:txBody>
          <a:bodyPr wrap="square" rtlCol="0">
            <a:spAutoFit/>
          </a:bodyPr>
          <a:lstStyle/>
          <a:p>
            <a:pPr marL="285750" indent="-285750">
              <a:buFont typeface="Wingdings" panose="05000000000000000000" pitchFamily="2" charset="2"/>
              <a:buChar char="ü"/>
            </a:pPr>
            <a:r>
              <a:rPr lang="en-US" sz="2400" i="1" dirty="0" smtClean="0">
                <a:solidFill>
                  <a:schemeClr val="bg1"/>
                </a:solidFill>
              </a:rPr>
              <a:t>The NASBLA Lighthouse</a:t>
            </a:r>
            <a:r>
              <a:rPr lang="en-US" sz="2400" dirty="0" smtClean="0">
                <a:solidFill>
                  <a:schemeClr val="bg1"/>
                </a:solidFill>
              </a:rPr>
              <a:t> Online Forum </a:t>
            </a:r>
          </a:p>
          <a:p>
            <a:pPr marL="800100" lvl="1" indent="-342900">
              <a:buFontTx/>
              <a:buChar char="-"/>
            </a:pPr>
            <a:endParaRPr lang="en-US" sz="1200" dirty="0" smtClean="0">
              <a:solidFill>
                <a:schemeClr val="bg1"/>
              </a:solidFill>
            </a:endParaRPr>
          </a:p>
          <a:p>
            <a:pPr marL="800100" lvl="1" indent="-342900">
              <a:buFontTx/>
              <a:buChar char="-"/>
            </a:pPr>
            <a:r>
              <a:rPr lang="en-US" sz="2200" dirty="0" smtClean="0">
                <a:solidFill>
                  <a:schemeClr val="bg1"/>
                </a:solidFill>
              </a:rPr>
              <a:t>Warehouse of additional survey references and resources</a:t>
            </a:r>
          </a:p>
          <a:p>
            <a:pPr lvl="1"/>
            <a:endParaRPr lang="en-US" sz="1200" dirty="0" smtClean="0">
              <a:solidFill>
                <a:schemeClr val="bg1"/>
              </a:solidFill>
            </a:endParaRPr>
          </a:p>
          <a:p>
            <a:pPr marL="800100" lvl="1" indent="-342900">
              <a:buFontTx/>
              <a:buChar char="-"/>
            </a:pPr>
            <a:r>
              <a:rPr lang="en-US" sz="2200" dirty="0" smtClean="0">
                <a:solidFill>
                  <a:schemeClr val="bg1"/>
                </a:solidFill>
              </a:rPr>
              <a:t>A place to ask questions and post comments</a:t>
            </a:r>
          </a:p>
        </p:txBody>
      </p:sp>
      <p:sp>
        <p:nvSpPr>
          <p:cNvPr id="9" name="TextBox 8"/>
          <p:cNvSpPr txBox="1"/>
          <p:nvPr/>
        </p:nvSpPr>
        <p:spPr>
          <a:xfrm>
            <a:off x="457200" y="663714"/>
            <a:ext cx="6553200" cy="646331"/>
          </a:xfrm>
          <a:prstGeom prst="rect">
            <a:avLst/>
          </a:prstGeom>
          <a:noFill/>
        </p:spPr>
        <p:txBody>
          <a:bodyPr wrap="square" rtlCol="0">
            <a:spAutoFit/>
          </a:bodyPr>
          <a:lstStyle/>
          <a:p>
            <a:r>
              <a:rPr lang="en-US" sz="3600" dirty="0" smtClean="0">
                <a:solidFill>
                  <a:schemeClr val="bg1"/>
                </a:solidFill>
                <a:latin typeface="+mj-lt"/>
              </a:rPr>
              <a:t>How can we help?</a:t>
            </a:r>
            <a:endParaRPr lang="en-US" sz="3600"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8</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902435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6877" y="303697"/>
            <a:ext cx="1730899" cy="1296503"/>
          </a:xfrm>
          <a:prstGeom prst="rect">
            <a:avLst/>
          </a:prstGeom>
        </p:spPr>
      </p:pic>
      <p:sp>
        <p:nvSpPr>
          <p:cNvPr id="8" name="TextBox 7"/>
          <p:cNvSpPr txBox="1"/>
          <p:nvPr/>
        </p:nvSpPr>
        <p:spPr>
          <a:xfrm>
            <a:off x="427630" y="1633182"/>
            <a:ext cx="8305800" cy="4431983"/>
          </a:xfrm>
          <a:prstGeom prst="rect">
            <a:avLst/>
          </a:prstGeom>
          <a:noFill/>
        </p:spPr>
        <p:txBody>
          <a:bodyPr wrap="square" rtlCol="0">
            <a:spAutoFit/>
          </a:bodyPr>
          <a:lstStyle/>
          <a:p>
            <a:pPr marL="342900" indent="-342900">
              <a:buFont typeface="Wingdings" panose="05000000000000000000" pitchFamily="2" charset="2"/>
              <a:buChar char="ü"/>
            </a:pPr>
            <a:r>
              <a:rPr lang="en-US" sz="2400" dirty="0" smtClean="0">
                <a:solidFill>
                  <a:schemeClr val="bg1"/>
                </a:solidFill>
              </a:rPr>
              <a:t>Expanded Data Pulls</a:t>
            </a:r>
          </a:p>
          <a:p>
            <a:endParaRPr lang="en-US" sz="2000" dirty="0" smtClean="0">
              <a:solidFill>
                <a:schemeClr val="bg1"/>
              </a:solidFill>
            </a:endParaRPr>
          </a:p>
          <a:p>
            <a:pPr marL="800100" lvl="1" indent="-342900">
              <a:buFontTx/>
              <a:buChar char="-"/>
            </a:pPr>
            <a:r>
              <a:rPr lang="en-US" sz="2000" dirty="0" smtClean="0">
                <a:solidFill>
                  <a:schemeClr val="bg1"/>
                </a:solidFill>
              </a:rPr>
              <a:t>In cooperation with the USCG,  the team is currently exploring the more detailed data available from the NRBS</a:t>
            </a:r>
          </a:p>
          <a:p>
            <a:pPr marL="800100" lvl="1" indent="-342900">
              <a:buFontTx/>
              <a:buChar char="-"/>
            </a:pPr>
            <a:endParaRPr lang="en-US" sz="2000" dirty="0">
              <a:solidFill>
                <a:schemeClr val="bg1"/>
              </a:solidFill>
            </a:endParaRPr>
          </a:p>
          <a:p>
            <a:pPr marL="800100" lvl="1" indent="-342900">
              <a:buFontTx/>
              <a:buChar char="-"/>
            </a:pPr>
            <a:r>
              <a:rPr lang="en-US" sz="2000" dirty="0" smtClean="0">
                <a:solidFill>
                  <a:schemeClr val="bg1"/>
                </a:solidFill>
              </a:rPr>
              <a:t>Items that  were not presented in the 2012 NRBS Summary published by the Coast Guard, but may be of interest to you</a:t>
            </a:r>
          </a:p>
          <a:p>
            <a:pPr marL="800100" lvl="1" indent="-342900">
              <a:buFontTx/>
              <a:buChar char="-"/>
            </a:pPr>
            <a:endParaRPr lang="en-US" sz="2000" dirty="0">
              <a:solidFill>
                <a:schemeClr val="bg1"/>
              </a:solidFill>
            </a:endParaRPr>
          </a:p>
          <a:p>
            <a:pPr marL="800100" lvl="1" indent="-342900">
              <a:buFontTx/>
              <a:buChar char="-"/>
            </a:pPr>
            <a:r>
              <a:rPr lang="en-US" sz="2000" dirty="0" smtClean="0">
                <a:solidFill>
                  <a:schemeClr val="bg1"/>
                </a:solidFill>
              </a:rPr>
              <a:t>First on the list: </a:t>
            </a:r>
          </a:p>
          <a:p>
            <a:pPr lvl="1"/>
            <a:endParaRPr lang="en-US" sz="1200" dirty="0">
              <a:solidFill>
                <a:schemeClr val="bg1"/>
              </a:solidFill>
            </a:endParaRPr>
          </a:p>
          <a:p>
            <a:pPr lvl="3"/>
            <a:r>
              <a:rPr lang="en-US" sz="2000" b="1" i="1" dirty="0" smtClean="0">
                <a:solidFill>
                  <a:schemeClr val="bg1"/>
                </a:solidFill>
              </a:rPr>
              <a:t>Providing states with the NRBS estimates of 1) the number of registered/unregistered boats by boat type within each state, and 2) the exposure hours for these groupings.</a:t>
            </a:r>
            <a:endParaRPr lang="en-US" sz="2000" dirty="0">
              <a:solidFill>
                <a:schemeClr val="bg1"/>
              </a:solidFill>
            </a:endParaRPr>
          </a:p>
          <a:p>
            <a:pPr lvl="3"/>
            <a:endParaRPr lang="en-US" dirty="0"/>
          </a:p>
        </p:txBody>
      </p:sp>
      <p:sp>
        <p:nvSpPr>
          <p:cNvPr id="7" name="TextBox 6"/>
          <p:cNvSpPr txBox="1"/>
          <p:nvPr/>
        </p:nvSpPr>
        <p:spPr>
          <a:xfrm>
            <a:off x="457200" y="663714"/>
            <a:ext cx="6553200" cy="646331"/>
          </a:xfrm>
          <a:prstGeom prst="rect">
            <a:avLst/>
          </a:prstGeom>
          <a:noFill/>
        </p:spPr>
        <p:txBody>
          <a:bodyPr wrap="square" rtlCol="0">
            <a:spAutoFit/>
          </a:bodyPr>
          <a:lstStyle/>
          <a:p>
            <a:r>
              <a:rPr lang="en-US" sz="3600" dirty="0" smtClean="0">
                <a:solidFill>
                  <a:schemeClr val="bg1"/>
                </a:solidFill>
                <a:latin typeface="+mj-lt"/>
              </a:rPr>
              <a:t>How can we help?</a:t>
            </a:r>
            <a:endParaRPr lang="en-US" sz="3600" dirty="0">
              <a:solidFill>
                <a:schemeClr val="bg1"/>
              </a:solidFill>
              <a:latin typeface="+mj-lt"/>
            </a:endParaRPr>
          </a:p>
        </p:txBody>
      </p:sp>
      <p:sp>
        <p:nvSpPr>
          <p:cNvPr id="2" name="Slide Number Placeholder 1"/>
          <p:cNvSpPr>
            <a:spLocks noGrp="1"/>
          </p:cNvSpPr>
          <p:nvPr>
            <p:ph type="sldNum" sz="quarter" idx="15"/>
          </p:nvPr>
        </p:nvSpPr>
        <p:spPr/>
        <p:txBody>
          <a:bodyPr/>
          <a:lstStyle/>
          <a:p>
            <a:fld id="{5183B62E-C44F-49DC-B503-A7481A72AB68}" type="slidenum">
              <a:rPr lang="en-US" smtClean="0"/>
              <a:t>9</a:t>
            </a:fld>
            <a:endParaRPr lang="en-US" dirty="0"/>
          </a:p>
        </p:txBody>
      </p:sp>
      <p:sp>
        <p:nvSpPr>
          <p:cNvPr id="6" name="TextBox 5"/>
          <p:cNvSpPr txBox="1"/>
          <p:nvPr/>
        </p:nvSpPr>
        <p:spPr>
          <a:xfrm>
            <a:off x="801806" y="6172200"/>
            <a:ext cx="5181600" cy="584775"/>
          </a:xfrm>
          <a:prstGeom prst="rect">
            <a:avLst/>
          </a:prstGeom>
          <a:noFill/>
        </p:spPr>
        <p:txBody>
          <a:bodyPr wrap="square" rtlCol="0">
            <a:spAutoFit/>
          </a:bodyPr>
          <a:lstStyle/>
          <a:p>
            <a:r>
              <a:rPr lang="en-US" sz="1600" dirty="0" smtClean="0"/>
              <a:t>National Recreational Boating Survey: </a:t>
            </a:r>
          </a:p>
          <a:p>
            <a:r>
              <a:rPr lang="en-US" sz="1600" i="1" dirty="0" smtClean="0"/>
              <a:t>Understanding Its Structure and Impact</a:t>
            </a:r>
            <a:endParaRPr lang="en-US" sz="1600" i="1" dirty="0"/>
          </a:p>
        </p:txBody>
      </p:sp>
    </p:spTree>
    <p:extLst>
      <p:ext uri="{BB962C8B-B14F-4D97-AF65-F5344CB8AC3E}">
        <p14:creationId xmlns:p14="http://schemas.microsoft.com/office/powerpoint/2010/main" val="2481768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1082</TotalTime>
  <Words>4095</Words>
  <Application>Microsoft Office PowerPoint</Application>
  <PresentationFormat>On-screen Show (4:3)</PresentationFormat>
  <Paragraphs>320</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Candara</vt:lpstr>
      <vt:lpstr>Wingdings</vt:lpstr>
      <vt:lpstr>Tradeshow</vt:lpstr>
      <vt:lpstr>National Recreational Boating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Valued Customer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Recreational Boating Survey</dc:title>
  <dc:creator>Ohio-DNR</dc:creator>
  <cp:lastModifiedBy>cmoore</cp:lastModifiedBy>
  <cp:revision>97</cp:revision>
  <cp:lastPrinted>2014-10-16T12:52:26Z</cp:lastPrinted>
  <dcterms:created xsi:type="dcterms:W3CDTF">2014-10-08T13:46:24Z</dcterms:created>
  <dcterms:modified xsi:type="dcterms:W3CDTF">2014-12-03T15:20:39Z</dcterms:modified>
</cp:coreProperties>
</file>