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2" r:id="rId1"/>
  </p:sldMasterIdLst>
  <p:notesMasterIdLst>
    <p:notesMasterId r:id="rId16"/>
  </p:notesMasterIdLst>
  <p:sldIdLst>
    <p:sldId id="256" r:id="rId2"/>
    <p:sldId id="257" r:id="rId3"/>
    <p:sldId id="290" r:id="rId4"/>
    <p:sldId id="259" r:id="rId5"/>
    <p:sldId id="260" r:id="rId6"/>
    <p:sldId id="296" r:id="rId7"/>
    <p:sldId id="292" r:id="rId8"/>
    <p:sldId id="275" r:id="rId9"/>
    <p:sldId id="295" r:id="rId10"/>
    <p:sldId id="282" r:id="rId11"/>
    <p:sldId id="293" r:id="rId12"/>
    <p:sldId id="297" r:id="rId13"/>
    <p:sldId id="298" r:id="rId14"/>
    <p:sldId id="289" r:id="rId1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6F6"/>
    <a:srgbClr val="E5E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2" autoAdjust="0"/>
    <p:restoredTop sz="78716" autoAdjust="0"/>
  </p:normalViewPr>
  <p:slideViewPr>
    <p:cSldViewPr snapToGrid="0" snapToObjects="1">
      <p:cViewPr varScale="1">
        <p:scale>
          <a:sx n="70" d="100"/>
          <a:sy n="70" d="100"/>
        </p:scale>
        <p:origin x="179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262D1A4-8289-7548-BF2B-5EA516047741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D6494EA-099B-714B-BC77-A0380C3A7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6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94EA-099B-714B-BC77-A0380C3A78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8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94EA-099B-714B-BC77-A0380C3A78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82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94EA-099B-714B-BC77-A0380C3A78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9682" lvl="1" defTabSz="469682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94EA-099B-714B-BC77-A0380C3A78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3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9682" lvl="1" defTabSz="469682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94EA-099B-714B-BC77-A0380C3A78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3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full story</a:t>
            </a:r>
          </a:p>
          <a:p>
            <a:r>
              <a:rPr lang="en-US" b="1" dirty="0" smtClean="0"/>
              <a:t>	</a:t>
            </a:r>
            <a:r>
              <a:rPr lang="en-US" b="0" dirty="0" smtClean="0"/>
              <a:t>Reporters</a:t>
            </a:r>
            <a:r>
              <a:rPr lang="en-US" b="0" baseline="0" dirty="0" smtClean="0"/>
              <a:t> are looking to get both sides of the story so be aware of this.</a:t>
            </a:r>
            <a:endParaRPr lang="en-US" b="1" dirty="0" smtClean="0"/>
          </a:p>
          <a:p>
            <a:r>
              <a:rPr lang="en-US" b="1" dirty="0" smtClean="0"/>
              <a:t>Accurate facts and details</a:t>
            </a:r>
          </a:p>
          <a:p>
            <a:r>
              <a:rPr lang="en-US" dirty="0" smtClean="0"/>
              <a:t>	If you don’t know something,</a:t>
            </a:r>
            <a:r>
              <a:rPr lang="en-US" baseline="0" dirty="0" smtClean="0"/>
              <a:t> it’s ok to say, “I don’t know. I will get back to you once I find out.”</a:t>
            </a:r>
            <a:endParaRPr lang="en-US" dirty="0" smtClean="0"/>
          </a:p>
          <a:p>
            <a:r>
              <a:rPr lang="en-US" b="1" dirty="0" smtClean="0"/>
              <a:t>To</a:t>
            </a:r>
            <a:r>
              <a:rPr lang="en-US" b="1" baseline="0" dirty="0" smtClean="0"/>
              <a:t> interview key players</a:t>
            </a:r>
          </a:p>
          <a:p>
            <a:r>
              <a:rPr lang="en-US" b="1" baseline="0" dirty="0" smtClean="0"/>
              <a:t>	</a:t>
            </a:r>
            <a:r>
              <a:rPr lang="en-US" b="0" baseline="0" dirty="0" smtClean="0"/>
              <a:t>Reporters want to interview key players. This is why we have provided a PIO contact list</a:t>
            </a:r>
          </a:p>
          <a:p>
            <a:r>
              <a:rPr lang="en-US" b="1" baseline="0" dirty="0" smtClean="0"/>
              <a:t>Succinct Messages</a:t>
            </a:r>
          </a:p>
          <a:p>
            <a:r>
              <a:rPr lang="en-US" b="1" baseline="0" dirty="0" smtClean="0"/>
              <a:t>	</a:t>
            </a:r>
            <a:r>
              <a:rPr lang="en-US" b="0" baseline="0" dirty="0" smtClean="0"/>
              <a:t>Remember that reporters have very limited time and if you can give them an answer in a concise, quick manner, you will be more successful</a:t>
            </a:r>
          </a:p>
          <a:p>
            <a:r>
              <a:rPr lang="en-US" b="1" baseline="0" dirty="0" smtClean="0"/>
              <a:t>Fast Results</a:t>
            </a:r>
          </a:p>
          <a:p>
            <a:r>
              <a:rPr lang="en-US" b="0" baseline="0" dirty="0" smtClean="0"/>
              <a:t>	Be conscious of reporters strict deadlines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94EA-099B-714B-BC77-A0380C3A78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7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DO</a:t>
            </a:r>
          </a:p>
          <a:p>
            <a:pPr lvl="1"/>
            <a:r>
              <a:rPr lang="en-US" b="1" dirty="0" smtClean="0"/>
              <a:t>Know what can be discussed</a:t>
            </a:r>
          </a:p>
          <a:p>
            <a:pPr lvl="1"/>
            <a:r>
              <a:rPr lang="en-US" b="0" dirty="0" smtClean="0"/>
              <a:t>Causes and trends</a:t>
            </a:r>
          </a:p>
          <a:p>
            <a:pPr lvl="1"/>
            <a:r>
              <a:rPr lang="en-US" b="1" dirty="0" smtClean="0"/>
              <a:t>Know what cannot be discussed </a:t>
            </a:r>
          </a:p>
          <a:p>
            <a:pPr lvl="1"/>
            <a:r>
              <a:rPr lang="en-US" b="0" dirty="0" smtClean="0"/>
              <a:t>Details,</a:t>
            </a:r>
            <a:r>
              <a:rPr lang="en-US" b="0" baseline="0" dirty="0" smtClean="0"/>
              <a:t> active investigations, names, details about minor age victims</a:t>
            </a:r>
            <a:endParaRPr lang="en-US" b="0" dirty="0" smtClean="0"/>
          </a:p>
          <a:p>
            <a:pPr lvl="1"/>
            <a:r>
              <a:rPr lang="en-US" b="1" dirty="0" smtClean="0"/>
              <a:t>Share safety and education information</a:t>
            </a:r>
          </a:p>
          <a:p>
            <a:pPr marL="469682" lvl="1" defTabSz="469682">
              <a:defRPr/>
            </a:pPr>
            <a:r>
              <a:rPr lang="en-US" dirty="0" smtClean="0"/>
              <a:t>fact sheet content specific to the type of accident, but, generic, without blame about the accident at hand</a:t>
            </a:r>
          </a:p>
          <a:p>
            <a:pPr lvl="1"/>
            <a:r>
              <a:rPr lang="en-US" b="1" dirty="0" smtClean="0"/>
              <a:t>Answer questions, not statements</a:t>
            </a:r>
          </a:p>
          <a:p>
            <a:pPr lvl="1"/>
            <a:r>
              <a:rPr lang="en-US" b="0" dirty="0" smtClean="0"/>
              <a:t>Reporters</a:t>
            </a:r>
            <a:r>
              <a:rPr lang="en-US" b="0" baseline="0" dirty="0" smtClean="0"/>
              <a:t> will often try to trick you and make you respond to a statement. It is ok and encouraged to say, “Was that a question?” or “Is there something you would like me to comment on?”</a:t>
            </a:r>
            <a:endParaRPr lang="en-US" b="0" dirty="0" smtClean="0"/>
          </a:p>
          <a:p>
            <a:pPr lvl="1"/>
            <a:r>
              <a:rPr lang="en-US" b="1" dirty="0" smtClean="0"/>
              <a:t>Answer with knowledge and facts</a:t>
            </a:r>
          </a:p>
          <a:p>
            <a:pPr marL="469682" lvl="1" defTabSz="469682">
              <a:defRPr/>
            </a:pPr>
            <a:r>
              <a:rPr lang="en-US" dirty="0"/>
              <a:t>This may be difficult because reporters, for example, may be asking questions on the scene of a boating accident or about a particular tragedy</a:t>
            </a:r>
          </a:p>
          <a:p>
            <a:pPr marL="469682" lvl="1" defTabSz="469682">
              <a:defRPr/>
            </a:pPr>
            <a:endParaRPr lang="en-US" dirty="0"/>
          </a:p>
          <a:p>
            <a:pPr lvl="1"/>
            <a:r>
              <a:rPr lang="en-US" b="1" dirty="0" smtClean="0"/>
              <a:t>DON’T</a:t>
            </a:r>
          </a:p>
          <a:p>
            <a:pPr lvl="1"/>
            <a:r>
              <a:rPr lang="en-US" b="1" dirty="0" smtClean="0"/>
              <a:t>Share specifics of accident currently under investigation</a:t>
            </a:r>
          </a:p>
          <a:p>
            <a:pPr lvl="1"/>
            <a:r>
              <a:rPr lang="en-US" b="1" dirty="0" smtClean="0"/>
              <a:t>Get wrapped up in messages that do not relate to your organization’s goal </a:t>
            </a:r>
          </a:p>
          <a:p>
            <a:r>
              <a:rPr lang="en-US" dirty="0"/>
              <a:t>  	Know your key point/message and repeat it often</a:t>
            </a:r>
            <a:endParaRPr lang="en-US" sz="1400" dirty="0"/>
          </a:p>
          <a:p>
            <a:r>
              <a:rPr lang="en-US" dirty="0"/>
              <a:t>	Refusing to talk won’t make a story go away (DO NOT SAY: no comment, no response)</a:t>
            </a:r>
            <a:r>
              <a:rPr lang="en-US" sz="1400" dirty="0"/>
              <a:t> This makes it look like you have something to hide.</a:t>
            </a:r>
            <a:endParaRPr lang="en-US" b="0" dirty="0" smtClean="0"/>
          </a:p>
          <a:p>
            <a:pPr lvl="1"/>
            <a:r>
              <a:rPr lang="en-US" b="1" dirty="0" smtClean="0"/>
              <a:t>Be afraid to say, “I don’t know, but I’ll find out”</a:t>
            </a:r>
          </a:p>
          <a:p>
            <a:pPr lvl="1"/>
            <a:r>
              <a:rPr lang="en-US" b="0" dirty="0" smtClean="0"/>
              <a:t>Reporters understand you are human and don’t know everything.</a:t>
            </a:r>
            <a:r>
              <a:rPr lang="en-US" b="0" baseline="0" dirty="0" smtClean="0"/>
              <a:t> It is much better to say you will find the answer for them than to simply say, </a:t>
            </a:r>
            <a:r>
              <a:rPr lang="en-US" b="0" baseline="0" dirty="0" err="1" smtClean="0"/>
              <a:t>uhhh</a:t>
            </a:r>
            <a:r>
              <a:rPr lang="en-US" b="0" baseline="0" dirty="0" smtClean="0"/>
              <a:t>, I don’t know.</a:t>
            </a:r>
            <a:endParaRPr lang="en-US" b="0" dirty="0" smtClean="0"/>
          </a:p>
          <a:p>
            <a:pPr lvl="1"/>
            <a:r>
              <a:rPr lang="en-US" b="1" dirty="0" smtClean="0"/>
              <a:t>Answer with emotion</a:t>
            </a:r>
          </a:p>
          <a:p>
            <a:pPr lvl="1"/>
            <a:r>
              <a:rPr lang="en-US" b="0" dirty="0" smtClean="0"/>
              <a:t>Sometimes the</a:t>
            </a:r>
            <a:r>
              <a:rPr lang="en-US" b="0" baseline="0" dirty="0" smtClean="0"/>
              <a:t> issue at hand may be emotionally straining, but it is important to remember that an interview is a professional opportunity to really get your organization’s mission across.</a:t>
            </a:r>
            <a:endParaRPr lang="en-US" b="0" dirty="0" smtClean="0"/>
          </a:p>
          <a:p>
            <a:pPr lvl="1"/>
            <a:r>
              <a:rPr lang="en-US" b="1" dirty="0" smtClean="0"/>
              <a:t>Be intimidated by silence</a:t>
            </a:r>
          </a:p>
          <a:p>
            <a:r>
              <a:rPr lang="en-US" dirty="0"/>
              <a:t>	This is a tactic used by reporters (DON’T FALL FOR IT)</a:t>
            </a:r>
            <a:endParaRPr lang="en-US" sz="1400" dirty="0"/>
          </a:p>
          <a:p>
            <a:r>
              <a:rPr lang="en-US" dirty="0"/>
              <a:t>	You can ask, “Do you have anything else to discuss?”</a:t>
            </a:r>
            <a:endParaRPr lang="en-US" sz="1400" dirty="0"/>
          </a:p>
          <a:p>
            <a:r>
              <a:rPr lang="en-US" dirty="0"/>
              <a:t>	Do not blabber and offer up more than you may want to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94EA-099B-714B-BC77-A0380C3A78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2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94EA-099B-714B-BC77-A0380C3A78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8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94EA-099B-714B-BC77-A0380C3A78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94EA-099B-714B-BC77-A0380C3A78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3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94EA-099B-714B-BC77-A0380C3A78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79BC7E7-EA8E-4DA7-915E-CC098D9BADCB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A7618CF6-CA47-A046-BA45-A2B32A5CFA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6" r:id="rId14"/>
    <p:sldLayoutId id="2147484327" r:id="rId15"/>
    <p:sldLayoutId id="2147484328" r:id="rId16"/>
    <p:sldLayoutId id="2147484329" r:id="rId17"/>
    <p:sldLayoutId id="2147484330" r:id="rId18"/>
    <p:sldLayoutId id="2147484331" r:id="rId19"/>
    <p:sldLayoutId id="214748433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utreach@safeboatingcouncil.org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atbea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007" y="4691596"/>
            <a:ext cx="7772400" cy="1183208"/>
          </a:xfrm>
        </p:spPr>
        <p:txBody>
          <a:bodyPr>
            <a:normAutofit/>
          </a:bodyPr>
          <a:lstStyle/>
          <a:p>
            <a:r>
              <a:rPr lang="en-US" dirty="0" smtClean="0"/>
              <a:t>How to Navigate BoatBeat–NASBLA- 2017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006" y="5270501"/>
            <a:ext cx="7922641" cy="1211903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Scenario to Aid Learning How to “navigate “  and  get the biggest benefit out of  BoatBeat for PIO’s</a:t>
            </a:r>
            <a:endParaRPr lang="en-US" sz="2800" dirty="0"/>
          </a:p>
        </p:txBody>
      </p:sp>
      <p:pic>
        <p:nvPicPr>
          <p:cNvPr id="4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0707" y="241300"/>
            <a:ext cx="2039493" cy="203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0" y="2666890"/>
            <a:ext cx="3251200" cy="1413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1" y="241299"/>
            <a:ext cx="1854869" cy="2023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8100" y="622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boatbeat_logo_presentation jpg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2" t="13541" r="58715" b="76441"/>
          <a:stretch/>
        </p:blipFill>
        <p:spPr>
          <a:xfrm>
            <a:off x="866512" y="796122"/>
            <a:ext cx="3166254" cy="2271764"/>
          </a:xfrm>
          <a:prstGeom prst="rect">
            <a:avLst/>
          </a:prstGeom>
        </p:spPr>
      </p:pic>
      <p:pic>
        <p:nvPicPr>
          <p:cNvPr id="10" name="Picture 9" descr="boatbeat_logo_presentation jpg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5" t="10741" b="74442"/>
          <a:stretch/>
        </p:blipFill>
        <p:spPr>
          <a:xfrm>
            <a:off x="866512" y="2857500"/>
            <a:ext cx="3162657" cy="122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84094"/>
            <a:ext cx="7661087" cy="1116106"/>
          </a:xfrm>
        </p:spPr>
        <p:txBody>
          <a:bodyPr/>
          <a:lstStyle/>
          <a:p>
            <a:pPr algn="ctr"/>
            <a:r>
              <a:rPr lang="en-US" dirty="0" smtClean="0"/>
              <a:t>Lets discuss your findings</a:t>
            </a:r>
            <a:br>
              <a:rPr lang="en-US" dirty="0" smtClean="0"/>
            </a:br>
            <a:r>
              <a:rPr lang="en-US" dirty="0" smtClean="0"/>
              <a:t>Were any of them below?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00201"/>
            <a:ext cx="7556313" cy="49923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Reach </a:t>
            </a:r>
            <a:r>
              <a:rPr lang="en-US" dirty="0"/>
              <a:t>out to AP and </a:t>
            </a:r>
            <a:r>
              <a:rPr lang="en-US" dirty="0" smtClean="0"/>
              <a:t>issue </a:t>
            </a:r>
            <a:r>
              <a:rPr lang="en-US" dirty="0"/>
              <a:t>a full story to </a:t>
            </a:r>
            <a:r>
              <a:rPr lang="en-US" sz="2100" dirty="0"/>
              <a:t>attempt to stop </a:t>
            </a:r>
            <a:r>
              <a:rPr lang="en-US" sz="2100" dirty="0" smtClean="0"/>
              <a:t>the continued flood of </a:t>
            </a:r>
            <a:r>
              <a:rPr lang="en-US" sz="2100" dirty="0"/>
              <a:t>incoming </a:t>
            </a:r>
            <a:r>
              <a:rPr lang="en-US" sz="2100" dirty="0" smtClean="0"/>
              <a:t>calls</a:t>
            </a:r>
            <a:endParaRPr lang="en-US" dirty="0" smtClean="0"/>
          </a:p>
          <a:p>
            <a:r>
              <a:rPr lang="en-US" dirty="0" smtClean="0"/>
              <a:t>Without </a:t>
            </a:r>
            <a:r>
              <a:rPr lang="en-US" dirty="0"/>
              <a:t>being a ghoul about it: Celebrity interactions offer an </a:t>
            </a:r>
            <a:r>
              <a:rPr lang="en-US" u="sng" dirty="0"/>
              <a:t>opportunity</a:t>
            </a:r>
          </a:p>
          <a:p>
            <a:r>
              <a:rPr lang="en-US" dirty="0"/>
              <a:t>Few people care about issues such as OUI, until someone is killed or someone famous is arrested: Feel good about exploiting the latter</a:t>
            </a:r>
          </a:p>
          <a:p>
            <a:r>
              <a:rPr lang="en-US" dirty="0"/>
              <a:t>Do treat celebrities with compassion: They are human beings, but we can and should </a:t>
            </a:r>
            <a:r>
              <a:rPr lang="en-US" b="1" dirty="0"/>
              <a:t>NOT </a:t>
            </a:r>
            <a:r>
              <a:rPr lang="en-US" dirty="0"/>
              <a:t>try and protect them from their own actions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Use social media and instant messaging instead of slower forms of communication such as email or phone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Issue a </a:t>
            </a:r>
            <a:r>
              <a:rPr lang="en-US" i="1" dirty="0"/>
              <a:t>preemptive </a:t>
            </a:r>
            <a:r>
              <a:rPr lang="en-US" dirty="0" smtClean="0"/>
              <a:t>statement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Conduct extensive </a:t>
            </a:r>
            <a:r>
              <a:rPr lang="en-US" dirty="0"/>
              <a:t>follow up with reporters </a:t>
            </a:r>
            <a:r>
              <a:rPr lang="en-US" dirty="0" smtClean="0"/>
              <a:t>afterwards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 </a:t>
            </a:r>
            <a:r>
              <a:rPr lang="en-US" dirty="0"/>
              <a:t>a resource for the </a:t>
            </a:r>
            <a:r>
              <a:rPr lang="en-US" dirty="0" smtClean="0"/>
              <a:t>media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Convince </a:t>
            </a:r>
            <a:r>
              <a:rPr lang="en-US" dirty="0"/>
              <a:t>DA to make PSA part of plea </a:t>
            </a:r>
            <a:r>
              <a:rPr lang="en-US" dirty="0" smtClean="0"/>
              <a:t>deal</a:t>
            </a:r>
          </a:p>
        </p:txBody>
      </p:sp>
    </p:spTree>
    <p:extLst>
      <p:ext uri="{BB962C8B-B14F-4D97-AF65-F5344CB8AC3E}">
        <p14:creationId xmlns:p14="http://schemas.microsoft.com/office/powerpoint/2010/main" val="14363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84094"/>
            <a:ext cx="7661087" cy="1116106"/>
          </a:xfrm>
        </p:spPr>
        <p:txBody>
          <a:bodyPr/>
          <a:lstStyle/>
          <a:p>
            <a:pPr algn="ctr"/>
            <a:r>
              <a:rPr lang="en-US" dirty="0" smtClean="0"/>
              <a:t>Lets discuss your findings</a:t>
            </a:r>
            <a:br>
              <a:rPr lang="en-US" dirty="0" smtClean="0"/>
            </a:br>
            <a:r>
              <a:rPr lang="en-US" dirty="0" smtClean="0"/>
              <a:t>Were any of them below?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755057"/>
            <a:ext cx="7556313" cy="485221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Refer to content before an </a:t>
            </a:r>
            <a:r>
              <a:rPr lang="en-US" dirty="0" smtClean="0"/>
              <a:t>interview-review BoatBeat</a:t>
            </a:r>
            <a:endParaRPr lang="en-US" dirty="0"/>
          </a:p>
          <a:p>
            <a:r>
              <a:rPr lang="en-US" dirty="0" smtClean="0"/>
              <a:t>Familiarize </a:t>
            </a:r>
            <a:r>
              <a:rPr lang="en-US" dirty="0"/>
              <a:t>yourself with </a:t>
            </a:r>
            <a:r>
              <a:rPr lang="en-US" dirty="0" smtClean="0"/>
              <a:t>pertinent boating laws including potential penalties-check for Alerts on BoatBeat</a:t>
            </a:r>
            <a:endParaRPr lang="en-US" dirty="0"/>
          </a:p>
          <a:p>
            <a:r>
              <a:rPr lang="en-US" dirty="0" smtClean="0"/>
              <a:t>Relate stories of </a:t>
            </a:r>
            <a:r>
              <a:rPr lang="en-US" dirty="0"/>
              <a:t>similar accidents </a:t>
            </a:r>
            <a:r>
              <a:rPr lang="en-US" dirty="0" smtClean="0"/>
              <a:t>not involving celebrity</a:t>
            </a:r>
          </a:p>
          <a:p>
            <a:r>
              <a:rPr lang="en-US" dirty="0" smtClean="0"/>
              <a:t>Review Case Studies for suggested topic areas for these sort of cases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smtClean="0"/>
              <a:t>of “Weasel </a:t>
            </a:r>
            <a:r>
              <a:rPr lang="en-US" dirty="0"/>
              <a:t>Words” </a:t>
            </a:r>
          </a:p>
          <a:p>
            <a:r>
              <a:rPr lang="en-US" dirty="0"/>
              <a:t>What to do when the media gets it </a:t>
            </a:r>
            <a:r>
              <a:rPr lang="en-US" dirty="0" smtClean="0"/>
              <a:t>wrong </a:t>
            </a:r>
          </a:p>
          <a:p>
            <a:pPr lvl="0">
              <a:buClr>
                <a:srgbClr val="663366"/>
              </a:buClr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a resource for the media with BoatBeat when a story is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inaccurate</a:t>
            </a:r>
          </a:p>
          <a:p>
            <a:pPr lvl="1">
              <a:buClr>
                <a:srgbClr val="663366"/>
              </a:buClr>
            </a:pPr>
            <a:r>
              <a:rPr lang="en-US" dirty="0"/>
              <a:t>Do so before or even after a story if it has errors or needs a follow-up</a:t>
            </a:r>
            <a:r>
              <a:rPr lang="en-US" dirty="0" smtClean="0"/>
              <a:t>.</a:t>
            </a: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buClr>
                <a:srgbClr val="663366"/>
              </a:buClr>
            </a:pPr>
            <a:r>
              <a:rPr lang="en-US" dirty="0"/>
              <a:t>Share BoatBeat Toolbox content with local media to develop a relationship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313" y="395628"/>
            <a:ext cx="8512630" cy="661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Boat Beat Scenario Training NASBLA 2017 Group Results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 2 Years notes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Agencies policy on OUI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OUI?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What were they operating?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Disclose national stats on OUI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investigation-will release more information once investigation is complete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 of arrest/date/time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points of contact tab on Boat Beat, use photo from media asset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-for answers regarding release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2-5 Years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facts: based on arrestee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Who/when/ arrested for…emphasis on-going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info, state law/fact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problem, link to national stats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to Boat Beat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to state and others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4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313" y="395628"/>
            <a:ext cx="8512630" cy="5967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Boat Beat Scenario Training NASBLA 2017 Group Results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5-10 Years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release immediately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Focus on general BUI messages using national data-use fact sheet from Boat 	Beat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laws-specific to your state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History of OUI in the area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safety tips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Stress education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alcohol/drugs differ and stressors-sun, noise, etc.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10 Years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house OUI stats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by state penalty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roll-regionally valid photos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 between BWI &amp; OUI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 talking points-state by state, template</a:t>
            </a:r>
          </a:p>
          <a:p>
            <a:pPr>
              <a:lnSpc>
                <a:spcPct val="107000"/>
              </a:lnSpc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2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tbeat_logo_presentation jpg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5" t="10741" b="74442"/>
          <a:stretch/>
        </p:blipFill>
        <p:spPr>
          <a:xfrm>
            <a:off x="1451307" y="286393"/>
            <a:ext cx="3672572" cy="1176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55" y="484094"/>
            <a:ext cx="7556313" cy="1116106"/>
          </a:xfrm>
        </p:spPr>
        <p:txBody>
          <a:bodyPr/>
          <a:lstStyle/>
          <a:p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5" y="1462717"/>
            <a:ext cx="3991526" cy="33269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Collaboration </a:t>
            </a:r>
            <a:r>
              <a:rPr lang="en-US" dirty="0" smtClean="0"/>
              <a:t>with the NASBLA Education committee </a:t>
            </a:r>
            <a:r>
              <a:rPr lang="en-US" dirty="0"/>
              <a:t>and all of your </a:t>
            </a:r>
            <a:r>
              <a:rPr lang="en-US" dirty="0" smtClean="0"/>
              <a:t>organization and MEDIA contacts </a:t>
            </a:r>
            <a:r>
              <a:rPr lang="en-US" dirty="0"/>
              <a:t>will help to ensure that we </a:t>
            </a:r>
            <a:r>
              <a:rPr lang="en-US" dirty="0" smtClean="0"/>
              <a:t>provide you </a:t>
            </a:r>
            <a:r>
              <a:rPr lang="en-US" dirty="0"/>
              <a:t>an effective toolbox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To provide data, facts, links and ideas, contact the National Safe Boating Council </a:t>
            </a:r>
            <a:r>
              <a:rPr lang="en-US" dirty="0" smtClean="0"/>
              <a:t>directly</a:t>
            </a:r>
          </a:p>
          <a:p>
            <a:r>
              <a:rPr lang="en-US" sz="4300" dirty="0" smtClean="0"/>
              <a:t>Thank you</a:t>
            </a:r>
            <a:endParaRPr lang="en-US" sz="4300" dirty="0"/>
          </a:p>
        </p:txBody>
      </p:sp>
      <p:pic>
        <p:nvPicPr>
          <p:cNvPr id="6" name="Picture 5" descr="boatbeat_logo_presentation jpg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2" t="13541" r="58715" b="76441"/>
          <a:stretch/>
        </p:blipFill>
        <p:spPr>
          <a:xfrm>
            <a:off x="4446133" y="326834"/>
            <a:ext cx="3166254" cy="2271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182" y="4927191"/>
            <a:ext cx="64389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Contact the National Safe Boating Council at </a:t>
            </a:r>
            <a:r>
              <a:rPr lang="en-US" sz="2800" dirty="0" smtClean="0"/>
              <a:t>703-361-4294 </a:t>
            </a:r>
            <a:r>
              <a:rPr lang="en-US" sz="2800" dirty="0"/>
              <a:t>or </a:t>
            </a:r>
            <a:r>
              <a:rPr lang="en-US" sz="2800" dirty="0" smtClean="0">
                <a:hlinkClick r:id="rId5"/>
              </a:rPr>
              <a:t>deputy@safeboatingcouncil.org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Goals of this Presentation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87552" y="2271718"/>
            <a:ext cx="7363968" cy="3255821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Provide an understanding on how to take full advantage of the BoatBeat website</a:t>
            </a:r>
          </a:p>
          <a:p>
            <a:r>
              <a:rPr lang="en-US" sz="4000" dirty="0" smtClean="0"/>
              <a:t>Receive input on how to improve the website</a:t>
            </a:r>
          </a:p>
        </p:txBody>
      </p:sp>
    </p:spTree>
    <p:extLst>
      <p:ext uri="{BB962C8B-B14F-4D97-AF65-F5344CB8AC3E}">
        <p14:creationId xmlns:p14="http://schemas.microsoft.com/office/powerpoint/2010/main" val="30026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of the Media Toolbox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8474" y="1902542"/>
            <a:ext cx="7556313" cy="4129547"/>
          </a:xfrm>
        </p:spPr>
        <p:txBody>
          <a:bodyPr>
            <a:normAutofit/>
          </a:bodyPr>
          <a:lstStyle/>
          <a:p>
            <a:r>
              <a:rPr lang="en-US" sz="2400" dirty="0"/>
              <a:t>Resources for PIOs and the </a:t>
            </a:r>
            <a:r>
              <a:rPr lang="en-US" sz="2400" dirty="0" smtClean="0"/>
              <a:t>Media</a:t>
            </a:r>
          </a:p>
          <a:p>
            <a:pPr lvl="1"/>
            <a:r>
              <a:rPr lang="en-US" sz="2400" dirty="0"/>
              <a:t>PHOTO Fact Sheets</a:t>
            </a:r>
          </a:p>
          <a:p>
            <a:pPr lvl="1"/>
            <a:r>
              <a:rPr lang="en-US" sz="2400" dirty="0"/>
              <a:t>	Links to factual and educational websites</a:t>
            </a:r>
          </a:p>
          <a:p>
            <a:pPr lvl="1"/>
            <a:r>
              <a:rPr lang="en-US" sz="2400" dirty="0"/>
              <a:t>	Subject matter </a:t>
            </a:r>
          </a:p>
          <a:p>
            <a:r>
              <a:rPr lang="en-US" sz="2400" dirty="0" smtClean="0"/>
              <a:t>Subject Matter Expert Resources</a:t>
            </a:r>
          </a:p>
          <a:p>
            <a:pPr lvl="1"/>
            <a:r>
              <a:rPr lang="en-US" sz="2400" dirty="0"/>
              <a:t>State and National organizations, contacts, links </a:t>
            </a:r>
            <a:endParaRPr lang="en-US" sz="2400" dirty="0" smtClean="0"/>
          </a:p>
          <a:p>
            <a:r>
              <a:rPr lang="en-US" sz="2400" dirty="0" smtClean="0"/>
              <a:t>Access to trending news topics with Media Alerts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76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Reporters </a:t>
            </a:r>
            <a:r>
              <a:rPr lang="en-US" dirty="0"/>
              <a:t>W</a:t>
            </a:r>
            <a:r>
              <a:rPr lang="en-US" dirty="0" smtClean="0"/>
              <a:t>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1101" y="1651001"/>
            <a:ext cx="4241800" cy="25018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full story</a:t>
            </a:r>
          </a:p>
          <a:p>
            <a:r>
              <a:rPr lang="en-US" dirty="0" smtClean="0"/>
              <a:t>Accurate facts and details</a:t>
            </a:r>
          </a:p>
          <a:p>
            <a:r>
              <a:rPr lang="en-US" dirty="0" smtClean="0"/>
              <a:t>To interview key players</a:t>
            </a:r>
          </a:p>
          <a:p>
            <a:r>
              <a:rPr lang="en-US" dirty="0" smtClean="0"/>
              <a:t>Succinct Messages</a:t>
            </a:r>
          </a:p>
          <a:p>
            <a:r>
              <a:rPr lang="en-US" dirty="0" smtClean="0"/>
              <a:t>Fast Results</a:t>
            </a:r>
          </a:p>
        </p:txBody>
      </p:sp>
      <p:pic>
        <p:nvPicPr>
          <p:cNvPr id="5" name="Picture 4" descr="reporter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4419600"/>
            <a:ext cx="65913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4094"/>
            <a:ext cx="7778078" cy="1116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Boating Accident Reporting:</a:t>
            </a:r>
            <a:br>
              <a:rPr lang="en-US" dirty="0" smtClean="0"/>
            </a:br>
            <a:r>
              <a:rPr lang="en-US" dirty="0" smtClean="0"/>
              <a:t>Do’s and Don’ts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3357563"/>
            <a:ext cx="3657600" cy="3182937"/>
          </a:xfrm>
        </p:spPr>
        <p:txBody>
          <a:bodyPr>
            <a:normAutofit/>
          </a:bodyPr>
          <a:lstStyle/>
          <a:p>
            <a:r>
              <a:rPr lang="en-US" dirty="0" smtClean="0"/>
              <a:t>DO</a:t>
            </a:r>
          </a:p>
          <a:p>
            <a:pPr lvl="1"/>
            <a:r>
              <a:rPr lang="en-US" dirty="0" smtClean="0"/>
              <a:t>Know what can be discussed</a:t>
            </a:r>
          </a:p>
          <a:p>
            <a:pPr lvl="1"/>
            <a:r>
              <a:rPr lang="en-US" dirty="0" smtClean="0"/>
              <a:t>Know what cannot be discussed </a:t>
            </a:r>
          </a:p>
          <a:p>
            <a:pPr lvl="1"/>
            <a:r>
              <a:rPr lang="en-US" dirty="0" smtClean="0"/>
              <a:t>Share safety and education </a:t>
            </a:r>
          </a:p>
          <a:p>
            <a:pPr lvl="1"/>
            <a:r>
              <a:rPr lang="en-US" dirty="0" smtClean="0"/>
              <a:t>Answer questions, not statements</a:t>
            </a:r>
          </a:p>
          <a:p>
            <a:pPr lvl="1"/>
            <a:r>
              <a:rPr lang="en-US" dirty="0" smtClean="0"/>
              <a:t>Answer with knowledge and facts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3349626"/>
            <a:ext cx="3657600" cy="3433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DON’T</a:t>
            </a:r>
          </a:p>
          <a:p>
            <a:pPr lvl="1"/>
            <a:r>
              <a:rPr lang="en-US" dirty="0" smtClean="0"/>
              <a:t>Share specifics of accident date currently under investigation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dirty="0"/>
              <a:t>wrapped up in messages that do not relate to your organization’s goal </a:t>
            </a:r>
            <a:endParaRPr lang="en-US" dirty="0" smtClean="0"/>
          </a:p>
          <a:p>
            <a:pPr lvl="1"/>
            <a:r>
              <a:rPr lang="en-US" dirty="0" smtClean="0"/>
              <a:t>Be afraid to say, “I don’t know, but I’ll find out”</a:t>
            </a:r>
          </a:p>
          <a:p>
            <a:pPr lvl="1"/>
            <a:r>
              <a:rPr lang="en-US" dirty="0" smtClean="0"/>
              <a:t>Answer with emotion</a:t>
            </a:r>
          </a:p>
          <a:p>
            <a:pPr lvl="1"/>
            <a:r>
              <a:rPr lang="en-US" dirty="0" smtClean="0"/>
              <a:t>Be intimidated by silence</a:t>
            </a:r>
            <a:endParaRPr lang="en-US" dirty="0"/>
          </a:p>
        </p:txBody>
      </p:sp>
      <p:pic>
        <p:nvPicPr>
          <p:cNvPr id="5" name="Picture 4" descr="do and don'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7"/>
          <a:stretch/>
        </p:blipFill>
        <p:spPr>
          <a:xfrm>
            <a:off x="1439927" y="1759055"/>
            <a:ext cx="1647782" cy="1319107"/>
          </a:xfrm>
          <a:prstGeom prst="rect">
            <a:avLst/>
          </a:prstGeom>
        </p:spPr>
      </p:pic>
      <p:pic>
        <p:nvPicPr>
          <p:cNvPr id="6" name="Picture 5" descr="do and don't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1"/>
          <a:stretch/>
        </p:blipFill>
        <p:spPr>
          <a:xfrm>
            <a:off x="5562600" y="1759055"/>
            <a:ext cx="1542379" cy="13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6" y="661361"/>
            <a:ext cx="8109858" cy="4585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0172" y="5567218"/>
            <a:ext cx="6945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/>
              </a:rPr>
              <a:t>www.boatbeat.org</a:t>
            </a: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59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84094"/>
            <a:ext cx="7661087" cy="1116106"/>
          </a:xfrm>
        </p:spPr>
        <p:txBody>
          <a:bodyPr/>
          <a:lstStyle/>
          <a:p>
            <a:pPr algn="ctr"/>
            <a:r>
              <a:rPr lang="en-US" sz="4000" dirty="0" smtClean="0"/>
              <a:t>Scenario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3" y="1165123"/>
            <a:ext cx="4960817" cy="5515078"/>
          </a:xfrm>
        </p:spPr>
        <p:txBody>
          <a:bodyPr>
            <a:normAutofit/>
          </a:bodyPr>
          <a:lstStyle/>
          <a:p>
            <a:r>
              <a:rPr lang="en-US" dirty="0" smtClean="0"/>
              <a:t>Breaking NEWS! Saturday afternoon, well known agency senior PIO is arrested for OUI, booked into the County Jail, released on bail</a:t>
            </a:r>
            <a:endParaRPr lang="en-US" dirty="0"/>
          </a:p>
          <a:p>
            <a:r>
              <a:rPr lang="en-US" dirty="0" smtClean="0"/>
              <a:t>Saturday </a:t>
            </a:r>
            <a:r>
              <a:rPr lang="en-US" dirty="0"/>
              <a:t>night, all day Sunday, calls come in from all over the </a:t>
            </a:r>
            <a:r>
              <a:rPr lang="en-US" i="1" dirty="0" smtClean="0"/>
              <a:t>state including the Governors Office</a:t>
            </a:r>
            <a:endParaRPr lang="en-US" i="1" dirty="0"/>
          </a:p>
          <a:p>
            <a:r>
              <a:rPr lang="en-US" dirty="0" smtClean="0"/>
              <a:t>Receive </a:t>
            </a:r>
            <a:r>
              <a:rPr lang="en-US" dirty="0"/>
              <a:t>an endless parade of phone calls for 48 solid </a:t>
            </a:r>
            <a:r>
              <a:rPr lang="en-US" dirty="0" smtClean="0"/>
              <a:t>hours</a:t>
            </a:r>
          </a:p>
          <a:p>
            <a:r>
              <a:rPr lang="en-US" dirty="0"/>
              <a:t>After the story broke, rookie PIO </a:t>
            </a:r>
            <a:r>
              <a:rPr lang="en-US" dirty="0" smtClean="0"/>
              <a:t>starts </a:t>
            </a:r>
            <a:r>
              <a:rPr lang="en-US" dirty="0"/>
              <a:t>to prepare a </a:t>
            </a:r>
            <a:r>
              <a:rPr lang="en-US" dirty="0" smtClean="0"/>
              <a:t>statement</a:t>
            </a:r>
          </a:p>
          <a:p>
            <a:r>
              <a:rPr lang="en-US" dirty="0"/>
              <a:t>The Director tells you to hold the statement through weekend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05" y="1955799"/>
            <a:ext cx="3268134" cy="49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84094"/>
            <a:ext cx="7661087" cy="1116106"/>
          </a:xfrm>
        </p:spPr>
        <p:txBody>
          <a:bodyPr/>
          <a:lstStyle/>
          <a:p>
            <a:pPr algn="ctr"/>
            <a:r>
              <a:rPr lang="en-US" sz="4000" dirty="0" smtClean="0"/>
              <a:t>Scenario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3" y="1955799"/>
            <a:ext cx="8515177" cy="472440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Develop a strategy on how to handle the story </a:t>
            </a:r>
          </a:p>
          <a:p>
            <a:r>
              <a:rPr lang="en-US" sz="4400" dirty="0" smtClean="0"/>
              <a:t>Use the BoatBeat website and describe how to utilize it.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4" y="4306529"/>
            <a:ext cx="6253317" cy="1976284"/>
          </a:xfrm>
          <a:prstGeom prst="rect">
            <a:avLst/>
          </a:prstGeom>
        </p:spPr>
      </p:pic>
      <p:pic>
        <p:nvPicPr>
          <p:cNvPr id="3" name="Picture 2" descr="NSB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35" y="1206035"/>
            <a:ext cx="2647336" cy="259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856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1889</TotalTime>
  <Words>725</Words>
  <Application>Microsoft Office PowerPoint</Application>
  <PresentationFormat>On-screen Show (4:3)</PresentationFormat>
  <Paragraphs>156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Rockwell</vt:lpstr>
      <vt:lpstr>Times New Roman</vt:lpstr>
      <vt:lpstr>Wingdings</vt:lpstr>
      <vt:lpstr>Advantage</vt:lpstr>
      <vt:lpstr>How to Navigate BoatBeat–NASBLA- 2017</vt:lpstr>
      <vt:lpstr>Goals of this Presentation</vt:lpstr>
      <vt:lpstr>Goals of the Media Toolbox</vt:lpstr>
      <vt:lpstr>What do Reporters Want?</vt:lpstr>
      <vt:lpstr>Boating Accident Reporting: Do’s and Don’ts </vt:lpstr>
      <vt:lpstr>PowerPoint Presentation</vt:lpstr>
      <vt:lpstr>Scenario</vt:lpstr>
      <vt:lpstr>Scenario</vt:lpstr>
      <vt:lpstr>PowerPoint Presentation</vt:lpstr>
      <vt:lpstr>Lets discuss your findings Were any of them below?</vt:lpstr>
      <vt:lpstr>Lets discuss your findings Were any of them below?</vt:lpstr>
      <vt:lpstr>PowerPoint Presentation</vt:lpstr>
      <vt:lpstr>PowerPoint Presentation</vt:lpstr>
      <vt:lpstr>                  </vt:lpstr>
    </vt:vector>
  </TitlesOfParts>
  <Company>National Safe Boating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Toolbox Webinar</dc:title>
  <dc:creator>Diane Corish</dc:creator>
  <cp:lastModifiedBy>pdillon</cp:lastModifiedBy>
  <cp:revision>84</cp:revision>
  <cp:lastPrinted>2017-09-06T23:02:05Z</cp:lastPrinted>
  <dcterms:created xsi:type="dcterms:W3CDTF">2016-04-12T14:31:30Z</dcterms:created>
  <dcterms:modified xsi:type="dcterms:W3CDTF">2017-09-23T17:35:52Z</dcterms:modified>
</cp:coreProperties>
</file>