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89339" autoAdjust="0"/>
  </p:normalViewPr>
  <p:slideViewPr>
    <p:cSldViewPr>
      <p:cViewPr>
        <p:scale>
          <a:sx n="48" d="100"/>
          <a:sy n="48" d="100"/>
        </p:scale>
        <p:origin x="1128" y="-16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890" y="22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48E31-FD61-4F73-BA65-E4FC4E6EDBF1}" type="datetimeFigureOut">
              <a:rPr lang="en-US" smtClean="0"/>
              <a:t>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03DB0-467C-4095-A808-579DE347F67A}" type="slidenum">
              <a:rPr lang="en-US" smtClean="0"/>
              <a:t>‹#›</a:t>
            </a:fld>
            <a:endParaRPr lang="en-US"/>
          </a:p>
        </p:txBody>
      </p:sp>
    </p:spTree>
    <p:extLst>
      <p:ext uri="{BB962C8B-B14F-4D97-AF65-F5344CB8AC3E}">
        <p14:creationId xmlns:p14="http://schemas.microsoft.com/office/powerpoint/2010/main" val="236503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joining us today for the official launch of ERAC’s new online forum and resource center aptly named “The NASBLA Lighthouse”… we’ve got some exciting things to share with you, so let’s go ahead and get started…</a:t>
            </a:r>
            <a:endParaRPr lang="en-US" dirty="0"/>
          </a:p>
        </p:txBody>
      </p:sp>
      <p:sp>
        <p:nvSpPr>
          <p:cNvPr id="4" name="Slide Number Placeholder 3"/>
          <p:cNvSpPr>
            <a:spLocks noGrp="1"/>
          </p:cNvSpPr>
          <p:nvPr>
            <p:ph type="sldNum" sz="quarter" idx="10"/>
          </p:nvPr>
        </p:nvSpPr>
        <p:spPr/>
        <p:txBody>
          <a:bodyPr/>
          <a:lstStyle/>
          <a:p>
            <a:fld id="{E8203DB0-467C-4095-A808-579DE347F67A}" type="slidenum">
              <a:rPr lang="en-US" smtClean="0"/>
              <a:t>1</a:t>
            </a:fld>
            <a:endParaRPr lang="en-US"/>
          </a:p>
        </p:txBody>
      </p:sp>
    </p:spTree>
    <p:extLst>
      <p:ext uri="{BB962C8B-B14F-4D97-AF65-F5344CB8AC3E}">
        <p14:creationId xmlns:p14="http://schemas.microsoft.com/office/powerpoint/2010/main" val="307579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SLOW DOWN</a:t>
            </a:r>
          </a:p>
          <a:p>
            <a:endParaRPr lang="en-US" dirty="0" smtClean="0"/>
          </a:p>
          <a:p>
            <a:r>
              <a:rPr lang="en-US" dirty="0" smtClean="0"/>
              <a:t>Portside </a:t>
            </a:r>
            <a:r>
              <a:rPr lang="en-US" dirty="0"/>
              <a:t>- </a:t>
            </a:r>
            <a:endParaRPr lang="en-US" dirty="0" smtClean="0"/>
          </a:p>
          <a:p>
            <a:endParaRPr lang="en-US" dirty="0"/>
          </a:p>
          <a:p>
            <a:pPr marL="171450" lvl="0" indent="-171450">
              <a:buFontTx/>
              <a:buChar char="-"/>
            </a:pPr>
            <a:r>
              <a:rPr lang="en-US" dirty="0" smtClean="0"/>
              <a:t>About </a:t>
            </a:r>
            <a:r>
              <a:rPr lang="en-US" dirty="0"/>
              <a:t>us </a:t>
            </a:r>
            <a:r>
              <a:rPr lang="en-US" dirty="0" smtClean="0"/>
              <a:t>page</a:t>
            </a:r>
          </a:p>
          <a:p>
            <a:pPr marL="171450" lvl="0" indent="-171450">
              <a:buFontTx/>
              <a:buChar char="-"/>
            </a:pPr>
            <a:endParaRPr lang="en-US" dirty="0"/>
          </a:p>
          <a:p>
            <a:pPr marL="171450" lvl="0" indent="-171450">
              <a:buFontTx/>
              <a:buChar char="-"/>
            </a:pPr>
            <a:r>
              <a:rPr lang="en-US" dirty="0" smtClean="0"/>
              <a:t>Specific</a:t>
            </a:r>
            <a:r>
              <a:rPr lang="en-US" dirty="0"/>
              <a:t>, details, behind the </a:t>
            </a:r>
            <a:r>
              <a:rPr lang="en-US" dirty="0" smtClean="0"/>
              <a:t>scenes</a:t>
            </a:r>
          </a:p>
          <a:p>
            <a:pPr marL="171450" lvl="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E8203DB0-467C-4095-A808-579DE347F67A}" type="slidenum">
              <a:rPr lang="en-US" smtClean="0"/>
              <a:t>10</a:t>
            </a:fld>
            <a:endParaRPr lang="en-US"/>
          </a:p>
        </p:txBody>
      </p:sp>
    </p:spTree>
    <p:extLst>
      <p:ext uri="{BB962C8B-B14F-4D97-AF65-F5344CB8AC3E}">
        <p14:creationId xmlns:p14="http://schemas.microsoft.com/office/powerpoint/2010/main" val="159670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Kris for that overview…</a:t>
            </a:r>
          </a:p>
          <a:p>
            <a:endParaRPr lang="en-US" dirty="0"/>
          </a:p>
          <a:p>
            <a:r>
              <a:rPr lang="en-US" dirty="0" smtClean="0"/>
              <a:t>As Kris mentioned, The NASBLA Lighthouse contains a broad variety of resources, references and tools to assist you in your work… the remainder of our panel here today is going to cover a few of those resources in brief…</a:t>
            </a:r>
          </a:p>
          <a:p>
            <a:endParaRPr lang="en-US" dirty="0"/>
          </a:p>
          <a:p>
            <a:r>
              <a:rPr lang="en-US" dirty="0" smtClean="0"/>
              <a:t>Up here you see a variety of materials that are available on the “Getting Equipped” room of The Lighthouse… many of which you have seen presented at prior conferences and in other venues… we want to draw your attention to three “newer” items that have been rolled out this year as well…</a:t>
            </a:r>
          </a:p>
          <a:p>
            <a:endParaRPr lang="en-US" dirty="0"/>
          </a:p>
          <a:p>
            <a:r>
              <a:rPr lang="en-US" dirty="0" smtClean="0"/>
              <a:t>We’ll start out with Glenn Moates, one of our two ERAC Vice Chairs this year… Glenn – do you want to get us started with a quick overview of the new Human Factors materials that are now available…</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E8203DB0-467C-4095-A808-579DE347F67A}" type="slidenum">
              <a:rPr lang="en-US" smtClean="0"/>
              <a:t>11</a:t>
            </a:fld>
            <a:endParaRPr lang="en-US"/>
          </a:p>
        </p:txBody>
      </p:sp>
    </p:spTree>
    <p:extLst>
      <p:ext uri="{BB962C8B-B14F-4D97-AF65-F5344CB8AC3E}">
        <p14:creationId xmlns:p14="http://schemas.microsoft.com/office/powerpoint/2010/main" val="263559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Thank you, Glenn… </a:t>
            </a:r>
          </a:p>
          <a:p>
            <a:endParaRPr lang="en-US" sz="1100" dirty="0"/>
          </a:p>
          <a:p>
            <a:r>
              <a:rPr lang="en-US" sz="1100" dirty="0" smtClean="0"/>
              <a:t>ERAC is also in the process of developing a Statistical Report Template – we mentioned it at the Committee Briefing on Thursday – that essentially will allow a state to clock a button within BARD and generate a Word document report, auto-populating statistical tables and boilerplate language with accident reporting and possible a few other key details.  The state would then be able to “tweak” the wording as needed within the Word document and BOOM – done with the report and ready for distribution.</a:t>
            </a:r>
          </a:p>
          <a:p>
            <a:endParaRPr lang="en-US" sz="1100" dirty="0"/>
          </a:p>
          <a:p>
            <a:r>
              <a:rPr lang="en-US" sz="1100" dirty="0" smtClean="0"/>
              <a:t>We see this being helpful to some of you who have never generated a report of this nature in the past – or, even if you do, should make it a little less time consuming…</a:t>
            </a:r>
          </a:p>
          <a:p>
            <a:endParaRPr lang="en-US" sz="1100" dirty="0"/>
          </a:p>
          <a:p>
            <a:r>
              <a:rPr lang="en-US" sz="1100" dirty="0" smtClean="0"/>
              <a:t>As I said, the product is still under development, but what you can find on The Lighthouse right now is a list of the items and tables that we are currently considering for inclusion in the template – so what we need from all of you is some feedback and what is already under consideration and some suggestions on other details that we might want to include.  </a:t>
            </a:r>
          </a:p>
          <a:p>
            <a:endParaRPr lang="en-US" sz="1100" dirty="0"/>
          </a:p>
          <a:p>
            <a:r>
              <a:rPr lang="en-US" sz="1100" dirty="0" smtClean="0"/>
              <a:t>We’ll also continue to post updates so you can stay apprised of the status of this work and have access to the final product as soon as it is available.</a:t>
            </a:r>
          </a:p>
          <a:p>
            <a:endParaRPr lang="en-US" sz="1100" dirty="0"/>
          </a:p>
          <a:p>
            <a:r>
              <a:rPr lang="en-US" sz="1100" dirty="0" smtClean="0"/>
              <a:t>Any questions on this particular “treasure”…</a:t>
            </a:r>
          </a:p>
          <a:p>
            <a:endParaRPr lang="en-US" sz="1100" dirty="0"/>
          </a:p>
          <a:p>
            <a:r>
              <a:rPr lang="en-US" sz="1100" dirty="0" smtClean="0"/>
              <a:t>OK, then I’m going to hand off the mic to Eric </a:t>
            </a:r>
            <a:r>
              <a:rPr lang="en-US" sz="1100" dirty="0" err="1" smtClean="0"/>
              <a:t>Lundin</a:t>
            </a:r>
            <a:r>
              <a:rPr lang="en-US" sz="1100" dirty="0" smtClean="0"/>
              <a:t>, our other Vice Chair for ERAC, to discuss some of the ESD materials that will be coming to The Lighthouse  soon as well…</a:t>
            </a:r>
          </a:p>
          <a:p>
            <a:endParaRPr lang="en-US" sz="1100" dirty="0"/>
          </a:p>
          <a:p>
            <a:endParaRPr lang="en-US" sz="1100" dirty="0"/>
          </a:p>
        </p:txBody>
      </p:sp>
    </p:spTree>
    <p:extLst>
      <p:ext uri="{BB962C8B-B14F-4D97-AF65-F5344CB8AC3E}">
        <p14:creationId xmlns:p14="http://schemas.microsoft.com/office/powerpoint/2010/main" val="263559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03DB0-467C-4095-A808-579DE347F67A}" type="slidenum">
              <a:rPr lang="en-US" smtClean="0"/>
              <a:t>13</a:t>
            </a:fld>
            <a:endParaRPr lang="en-US"/>
          </a:p>
        </p:txBody>
      </p:sp>
    </p:spTree>
    <p:extLst>
      <p:ext uri="{BB962C8B-B14F-4D97-AF65-F5344CB8AC3E}">
        <p14:creationId xmlns:p14="http://schemas.microsoft.com/office/powerpoint/2010/main" val="2635597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wraps up our presentation, so let me open the floor to questions…</a:t>
            </a:r>
          </a:p>
          <a:p>
            <a:endParaRPr lang="en-US" dirty="0"/>
          </a:p>
          <a:p>
            <a:r>
              <a:rPr lang="en-US" dirty="0" smtClean="0"/>
              <a:t>(If no questions, query the group on what details of The NASBLA Lighthouse most appeal to them and why?  Also ask about other details they would like to see included in the future…)</a:t>
            </a:r>
          </a:p>
          <a:p>
            <a:endParaRPr lang="en-US" dirty="0"/>
          </a:p>
          <a:p>
            <a:r>
              <a:rPr lang="en-US" dirty="0" smtClean="0"/>
              <a:t>Thank you for your attention – and have a great afternoon!</a:t>
            </a:r>
            <a:endParaRPr lang="en-US" dirty="0"/>
          </a:p>
        </p:txBody>
      </p:sp>
      <p:sp>
        <p:nvSpPr>
          <p:cNvPr id="4" name="Slide Number Placeholder 3"/>
          <p:cNvSpPr>
            <a:spLocks noGrp="1"/>
          </p:cNvSpPr>
          <p:nvPr>
            <p:ph type="sldNum" sz="quarter" idx="10"/>
          </p:nvPr>
        </p:nvSpPr>
        <p:spPr/>
        <p:txBody>
          <a:bodyPr/>
          <a:lstStyle/>
          <a:p>
            <a:fld id="{E8203DB0-467C-4095-A808-579DE347F67A}" type="slidenum">
              <a:rPr lang="en-US" smtClean="0"/>
              <a:t>14</a:t>
            </a:fld>
            <a:endParaRPr lang="en-US"/>
          </a:p>
        </p:txBody>
      </p:sp>
    </p:spTree>
    <p:extLst>
      <p:ext uri="{BB962C8B-B14F-4D97-AF65-F5344CB8AC3E}">
        <p14:creationId xmlns:p14="http://schemas.microsoft.com/office/powerpoint/2010/main" val="6572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To set the stage for this charge work and the resulting product, you have to go all the way back to 2010, when a group of ERAC members had a unique vision… to develop a refuge for all of those on the often rough seas of boating safety data…</a:t>
            </a:r>
          </a:p>
          <a:p>
            <a:endParaRPr lang="en-US" sz="1000" dirty="0"/>
          </a:p>
          <a:p>
            <a:r>
              <a:rPr lang="en-US" sz="1000" dirty="0" smtClean="0"/>
              <a:t>We were looking to establish a safe harbor for our fellow sailors – all of you - where we could:</a:t>
            </a:r>
          </a:p>
          <a:p>
            <a:endParaRPr lang="en-US" sz="1000" dirty="0"/>
          </a:p>
          <a:p>
            <a:pPr marL="171450" indent="-171450">
              <a:buFontTx/>
              <a:buChar char="-"/>
            </a:pPr>
            <a:r>
              <a:rPr lang="en-US" sz="1000" dirty="0" smtClean="0"/>
              <a:t>Provide a source for breaking information</a:t>
            </a:r>
          </a:p>
          <a:p>
            <a:pPr marL="628650" lvl="1" indent="-171450">
              <a:buFontTx/>
              <a:buChar char="-"/>
            </a:pPr>
            <a:r>
              <a:rPr lang="en-US" sz="1000" dirty="0" smtClean="0"/>
              <a:t>Consolidating important updates and alerts regarding boating safety data and policy issues into one location for ready access</a:t>
            </a:r>
          </a:p>
          <a:p>
            <a:pPr marL="628650" lvl="1" indent="-171450">
              <a:buFontTx/>
              <a:buChar char="-"/>
            </a:pPr>
            <a:endParaRPr lang="en-US" sz="1000" dirty="0"/>
          </a:p>
          <a:p>
            <a:pPr marL="171450" lvl="1" indent="-171450">
              <a:buFontTx/>
              <a:buChar char="-"/>
            </a:pPr>
            <a:r>
              <a:rPr lang="en-US" sz="1000" dirty="0" smtClean="0"/>
              <a:t>Provide an armory of sorts where all of the references, resources and tools that our crew had gathered, developed, and created over the years could be housed</a:t>
            </a:r>
          </a:p>
          <a:p>
            <a:pPr marL="628650" lvl="2" indent="-171450">
              <a:buFontTx/>
              <a:buChar char="-"/>
            </a:pPr>
            <a:r>
              <a:rPr lang="en-US" sz="1000" dirty="0" smtClean="0"/>
              <a:t>A one-stop shop when you’re looking for that thing that you know you heard about, but just can’t seem to put your hands on</a:t>
            </a:r>
          </a:p>
          <a:p>
            <a:pPr marL="628650" lvl="2" indent="-171450">
              <a:buFontTx/>
              <a:buChar char="-"/>
            </a:pPr>
            <a:endParaRPr lang="en-US" sz="1000" dirty="0"/>
          </a:p>
          <a:p>
            <a:pPr marL="171450" lvl="2" indent="-171450">
              <a:buFontTx/>
              <a:buChar char="-"/>
            </a:pPr>
            <a:r>
              <a:rPr lang="en-US" sz="1000" dirty="0" smtClean="0"/>
              <a:t>Develop an interface for communication between peers and various subject matter experts in the area of boating safety data</a:t>
            </a:r>
          </a:p>
          <a:p>
            <a:pPr marL="628650" lvl="3" indent="-171450">
              <a:buFontTx/>
              <a:buChar char="-"/>
            </a:pPr>
            <a:r>
              <a:rPr lang="en-US" sz="1000" dirty="0" smtClean="0"/>
              <a:t>Providing an opportunity to interact virtually when fiscal realities just won’t allow for face-to-face meetings</a:t>
            </a:r>
          </a:p>
          <a:p>
            <a:pPr marL="628650" lvl="3" indent="-171450">
              <a:buFontTx/>
              <a:buChar char="-"/>
            </a:pPr>
            <a:endParaRPr lang="en-US" sz="1000" dirty="0"/>
          </a:p>
          <a:p>
            <a:pPr marL="171450" lvl="3" indent="-171450">
              <a:buFontTx/>
              <a:buChar char="-"/>
            </a:pPr>
            <a:r>
              <a:rPr lang="en-US" sz="1000" dirty="0" smtClean="0"/>
              <a:t>And providing you with an opportunity to share your successes </a:t>
            </a:r>
          </a:p>
          <a:p>
            <a:pPr marL="628650" lvl="4" indent="-171450">
              <a:buFontTx/>
              <a:buChar char="-"/>
            </a:pPr>
            <a:r>
              <a:rPr lang="en-US" sz="1000" dirty="0" smtClean="0"/>
              <a:t>Giving you a forum where you can discuss or post those items that were successful for you – to serve as an inspiration and motivation to others</a:t>
            </a:r>
          </a:p>
          <a:p>
            <a:pPr marL="628650" lvl="4" indent="-171450">
              <a:buFontTx/>
              <a:buChar char="-"/>
            </a:pPr>
            <a:endParaRPr lang="en-US" sz="1000" dirty="0"/>
          </a:p>
          <a:p>
            <a:pPr marL="171450" lvl="4" indent="-171450">
              <a:buFontTx/>
              <a:buChar char="-"/>
            </a:pPr>
            <a:r>
              <a:rPr lang="en-US" sz="1000" dirty="0" smtClean="0"/>
              <a:t>And if that vision wasn’t lofty enough… this crew wanted to put all of this into a website that is available for free, online, 24 hours a day, 7 days a week and make it available to anyone and everyone – regardless of job title or previous experience in working with boating safety data…</a:t>
            </a:r>
          </a:p>
          <a:p>
            <a:pPr marL="628650" lvl="4" indent="-171450">
              <a:buFontTx/>
              <a:buChar char="-"/>
            </a:pPr>
            <a:endParaRPr lang="en-US" sz="1000" dirty="0"/>
          </a:p>
          <a:p>
            <a:pPr marL="628650" lvl="4" indent="-171450">
              <a:buFontTx/>
              <a:buChar char="-"/>
            </a:pPr>
            <a:endParaRPr lang="en-US" sz="1000" dirty="0" smtClean="0"/>
          </a:p>
        </p:txBody>
      </p:sp>
      <p:sp>
        <p:nvSpPr>
          <p:cNvPr id="4" name="Slide Number Placeholder 3"/>
          <p:cNvSpPr>
            <a:spLocks noGrp="1"/>
          </p:cNvSpPr>
          <p:nvPr>
            <p:ph type="sldNum" sz="quarter" idx="10"/>
          </p:nvPr>
        </p:nvSpPr>
        <p:spPr/>
        <p:txBody>
          <a:bodyPr/>
          <a:lstStyle/>
          <a:p>
            <a:fld id="{E8203DB0-467C-4095-A808-579DE347F67A}" type="slidenum">
              <a:rPr lang="en-US" smtClean="0"/>
              <a:t>2</a:t>
            </a:fld>
            <a:endParaRPr lang="en-US"/>
          </a:p>
        </p:txBody>
      </p:sp>
    </p:spTree>
    <p:extLst>
      <p:ext uri="{BB962C8B-B14F-4D97-AF65-F5344CB8AC3E}">
        <p14:creationId xmlns:p14="http://schemas.microsoft.com/office/powerpoint/2010/main" val="365774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was the “birth” of The NASBLA Lighthouse Online Forum that we’ll be launching with all of you today… an interactive online website destination that – we hope – will answer many of your boating safety data needs…</a:t>
            </a:r>
          </a:p>
          <a:p>
            <a:endParaRPr lang="en-US" dirty="0"/>
          </a:p>
          <a:p>
            <a:r>
              <a:rPr lang="en-US" dirty="0" smtClean="0"/>
              <a:t>Kris Wahlers – Charge Leader on the project this year – is going to take us on a tour of the Lighthouse... and then our ERAC Vice Chairs – Glenn Moates from TN and Eric Lundin from CT, in addition to myself, will take  a few minutes to share with you some of the other treasures that reside within The Lighthouse…</a:t>
            </a:r>
          </a:p>
          <a:p>
            <a:endParaRPr lang="en-US" dirty="0"/>
          </a:p>
          <a:p>
            <a:r>
              <a:rPr lang="en-US" dirty="0" smtClean="0"/>
              <a:t>Kris… the floor is yours…</a:t>
            </a:r>
          </a:p>
        </p:txBody>
      </p:sp>
      <p:sp>
        <p:nvSpPr>
          <p:cNvPr id="4" name="Slide Number Placeholder 3"/>
          <p:cNvSpPr>
            <a:spLocks noGrp="1"/>
          </p:cNvSpPr>
          <p:nvPr>
            <p:ph type="sldNum" sz="quarter" idx="10"/>
          </p:nvPr>
        </p:nvSpPr>
        <p:spPr/>
        <p:txBody>
          <a:bodyPr/>
          <a:lstStyle/>
          <a:p>
            <a:fld id="{E8203DB0-467C-4095-A808-579DE347F67A}" type="slidenum">
              <a:rPr lang="en-US" smtClean="0"/>
              <a:t>3</a:t>
            </a:fld>
            <a:endParaRPr lang="en-US"/>
          </a:p>
        </p:txBody>
      </p:sp>
    </p:spTree>
    <p:extLst>
      <p:ext uri="{BB962C8B-B14F-4D97-AF65-F5344CB8AC3E}">
        <p14:creationId xmlns:p14="http://schemas.microsoft.com/office/powerpoint/2010/main" val="275751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38800" cy="4114800"/>
          </a:xfrm>
        </p:spPr>
        <p:txBody>
          <a:bodyPr/>
          <a:lstStyle/>
          <a:p>
            <a:r>
              <a:rPr lang="en-US" sz="2800" b="1" dirty="0" smtClean="0"/>
              <a:t>SLOW DOWN</a:t>
            </a:r>
          </a:p>
          <a:p>
            <a:r>
              <a:rPr lang="en-US" dirty="0" smtClean="0"/>
              <a:t>Thanks</a:t>
            </a:r>
          </a:p>
          <a:p>
            <a:r>
              <a:rPr lang="en-US" dirty="0" smtClean="0"/>
              <a:t>Quick</a:t>
            </a:r>
            <a:r>
              <a:rPr lang="en-US" baseline="0" dirty="0" smtClean="0"/>
              <a:t> tour of the site</a:t>
            </a:r>
          </a:p>
          <a:p>
            <a:r>
              <a:rPr lang="en-US" baseline="0" dirty="0" smtClean="0"/>
              <a:t>2 sites, front &amp; Community</a:t>
            </a:r>
          </a:p>
          <a:p>
            <a:r>
              <a:rPr lang="en-US" baseline="0" dirty="0" smtClean="0"/>
              <a:t>Ask questions</a:t>
            </a:r>
          </a:p>
          <a:p>
            <a:r>
              <a:rPr lang="en-US" baseline="0" dirty="0" smtClean="0"/>
              <a:t>Encourage to explore more and tell staff</a:t>
            </a:r>
          </a:p>
          <a:p>
            <a:r>
              <a:rPr lang="en-US" baseline="0" dirty="0" smtClean="0"/>
              <a:t>Challenge – targeted at wide range of people</a:t>
            </a:r>
          </a:p>
          <a:p>
            <a:r>
              <a:rPr lang="en-US" baseline="0" dirty="0" smtClean="0"/>
              <a:t>	Variety of agency background, research, students</a:t>
            </a:r>
          </a:p>
          <a:p>
            <a:r>
              <a:rPr lang="en-US" dirty="0" smtClean="0"/>
              <a:t>Started</a:t>
            </a:r>
            <a:r>
              <a:rPr lang="en-US" baseline="0" dirty="0" smtClean="0"/>
              <a:t> with a normal web page outside of Connect to attract people, basic information</a:t>
            </a:r>
          </a:p>
          <a:p>
            <a:r>
              <a:rPr lang="en-US" baseline="0" dirty="0" smtClean="0"/>
              <a:t>Stored in NASBLA site &gt; Community</a:t>
            </a:r>
          </a:p>
          <a:p>
            <a:r>
              <a:rPr lang="en-US" baseline="0" dirty="0" smtClean="0"/>
              <a:t>S</a:t>
            </a:r>
            <a:r>
              <a:rPr lang="en-US" dirty="0" smtClean="0"/>
              <a:t>earch </a:t>
            </a:r>
            <a:r>
              <a:rPr lang="en-US" dirty="0"/>
              <a:t>engine key </a:t>
            </a:r>
            <a:r>
              <a:rPr lang="en-US" dirty="0" smtClean="0"/>
              <a:t>words</a:t>
            </a:r>
          </a:p>
          <a:p>
            <a:r>
              <a:rPr lang="en-US" dirty="0" smtClean="0"/>
              <a:t>The</a:t>
            </a:r>
            <a:r>
              <a:rPr lang="en-US" baseline="0" dirty="0" smtClean="0"/>
              <a:t> way laid out; go through subpages</a:t>
            </a:r>
            <a:endParaRPr lang="en-US" dirty="0"/>
          </a:p>
        </p:txBody>
      </p:sp>
      <p:sp>
        <p:nvSpPr>
          <p:cNvPr id="4" name="Slide Number Placeholder 3"/>
          <p:cNvSpPr>
            <a:spLocks noGrp="1"/>
          </p:cNvSpPr>
          <p:nvPr>
            <p:ph type="sldNum" sz="quarter" idx="10"/>
          </p:nvPr>
        </p:nvSpPr>
        <p:spPr/>
        <p:txBody>
          <a:bodyPr/>
          <a:lstStyle/>
          <a:p>
            <a:fld id="{E8203DB0-467C-4095-A808-579DE347F67A}" type="slidenum">
              <a:rPr lang="en-US" smtClean="0"/>
              <a:t>4</a:t>
            </a:fld>
            <a:endParaRPr lang="en-US"/>
          </a:p>
        </p:txBody>
      </p:sp>
    </p:spTree>
    <p:extLst>
      <p:ext uri="{BB962C8B-B14F-4D97-AF65-F5344CB8AC3E}">
        <p14:creationId xmlns:p14="http://schemas.microsoft.com/office/powerpoint/2010/main" val="184109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SLOW DOWN</a:t>
            </a:r>
          </a:p>
          <a:p>
            <a:endParaRPr lang="en-US" dirty="0" smtClean="0"/>
          </a:p>
          <a:p>
            <a:r>
              <a:rPr lang="en-US" dirty="0" smtClean="0"/>
              <a:t>On </a:t>
            </a:r>
            <a:r>
              <a:rPr lang="en-US" dirty="0"/>
              <a:t>the Horizon - </a:t>
            </a:r>
            <a:endParaRPr lang="en-US" dirty="0" smtClean="0"/>
          </a:p>
          <a:p>
            <a:r>
              <a:rPr lang="en-US" dirty="0" smtClean="0"/>
              <a:t>Between</a:t>
            </a:r>
            <a:r>
              <a:rPr lang="en-US" baseline="0" dirty="0" smtClean="0"/>
              <a:t> state &amp; federal, sometimes can be difficult to keep track of major issues</a:t>
            </a:r>
          </a:p>
          <a:p>
            <a:r>
              <a:rPr lang="en-US" baseline="0" dirty="0" smtClean="0"/>
              <a:t>National scale</a:t>
            </a:r>
          </a:p>
          <a:p>
            <a:pPr marL="0" lvl="0" indent="0">
              <a:buFontTx/>
              <a:buNone/>
            </a:pPr>
            <a:r>
              <a:rPr lang="en-US" dirty="0" smtClean="0"/>
              <a:t>Policy </a:t>
            </a:r>
            <a:r>
              <a:rPr lang="en-US" dirty="0"/>
              <a:t>&amp; </a:t>
            </a:r>
            <a:r>
              <a:rPr lang="en-US" dirty="0" smtClean="0"/>
              <a:t>rulemaking – proposed</a:t>
            </a:r>
            <a:r>
              <a:rPr lang="en-US" baseline="0" dirty="0" smtClean="0"/>
              <a:t> issues (federal register) and updates on pending issues (preemption issue)</a:t>
            </a:r>
            <a:endParaRPr lang="en-US" baseline="0" dirty="0"/>
          </a:p>
          <a:p>
            <a:pPr marL="0" lvl="0" indent="0">
              <a:buFontTx/>
              <a:buNone/>
            </a:pPr>
            <a:r>
              <a:rPr lang="en-US" dirty="0" smtClean="0"/>
              <a:t>Supplement </a:t>
            </a:r>
            <a:r>
              <a:rPr lang="en-US" dirty="0"/>
              <a:t>to </a:t>
            </a:r>
            <a:r>
              <a:rPr lang="en-US" dirty="0" err="1" smtClean="0"/>
              <a:t>EZ</a:t>
            </a:r>
            <a:r>
              <a:rPr lang="en-US" dirty="0" smtClean="0"/>
              <a:t>-ESP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Doesn’t require log in</a:t>
            </a:r>
            <a:endParaRPr lang="en-US" dirty="0" smtClean="0"/>
          </a:p>
          <a:p>
            <a:pPr marL="0" lvl="0" indent="0">
              <a:buFontTx/>
              <a:buNone/>
            </a:pPr>
            <a:endParaRPr lang="en-US" dirty="0" smtClean="0"/>
          </a:p>
          <a:p>
            <a:pPr marL="171450" lvl="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E8203DB0-467C-4095-A808-579DE347F67A}" type="slidenum">
              <a:rPr lang="en-US" smtClean="0"/>
              <a:t>5</a:t>
            </a:fld>
            <a:endParaRPr lang="en-US"/>
          </a:p>
        </p:txBody>
      </p:sp>
    </p:spTree>
    <p:extLst>
      <p:ext uri="{BB962C8B-B14F-4D97-AF65-F5344CB8AC3E}">
        <p14:creationId xmlns:p14="http://schemas.microsoft.com/office/powerpoint/2010/main" val="179275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SLOW DOWN</a:t>
            </a:r>
          </a:p>
          <a:p>
            <a:endParaRPr lang="en-US" dirty="0" smtClean="0"/>
          </a:p>
          <a:p>
            <a:r>
              <a:rPr lang="en-US" dirty="0" smtClean="0"/>
              <a:t>Discussion </a:t>
            </a:r>
            <a:r>
              <a:rPr lang="en-US" dirty="0"/>
              <a:t>Forum - </a:t>
            </a:r>
            <a:endParaRPr lang="en-US" dirty="0" smtClean="0"/>
          </a:p>
          <a:p>
            <a:endParaRPr lang="en-US" dirty="0" smtClean="0"/>
          </a:p>
          <a:p>
            <a:pPr marL="0" lvl="0" indent="0">
              <a:buFontTx/>
              <a:buNone/>
            </a:pPr>
            <a:r>
              <a:rPr lang="en-US" dirty="0" smtClean="0"/>
              <a:t>Gets </a:t>
            </a:r>
            <a:r>
              <a:rPr lang="en-US" dirty="0"/>
              <a:t>into Connect Discussion forum; open </a:t>
            </a:r>
            <a:r>
              <a:rPr lang="en-US" dirty="0" smtClean="0"/>
              <a:t>communication</a:t>
            </a:r>
          </a:p>
          <a:p>
            <a:pPr marL="0" lvl="0" indent="0">
              <a:buFontTx/>
              <a:buNone/>
            </a:pPr>
            <a:endParaRPr lang="en-US" dirty="0" smtClean="0"/>
          </a:p>
          <a:p>
            <a:pPr marL="0" lvl="0" indent="0">
              <a:buFontTx/>
              <a:buNone/>
            </a:pPr>
            <a:r>
              <a:rPr lang="en-US" dirty="0" smtClean="0"/>
              <a:t>Similar to BEAP</a:t>
            </a:r>
          </a:p>
          <a:p>
            <a:pPr marL="0" lvl="0" indent="0">
              <a:buFontTx/>
              <a:buNone/>
            </a:pPr>
            <a:endParaRPr lang="en-US" dirty="0" smtClean="0"/>
          </a:p>
          <a:p>
            <a:pPr marL="0" lvl="0" indent="0">
              <a:buFontTx/>
              <a:buNone/>
            </a:pPr>
            <a:r>
              <a:rPr lang="en-US" dirty="0" smtClean="0"/>
              <a:t>Can help people who</a:t>
            </a:r>
            <a:r>
              <a:rPr lang="en-US" baseline="0" dirty="0" smtClean="0"/>
              <a:t> can’t come to conferences/trainings stay in touch, to stay current </a:t>
            </a:r>
            <a:endParaRPr lang="en-US" dirty="0" smtClean="0"/>
          </a:p>
          <a:p>
            <a:pPr marL="171450" lvl="0" indent="-171450">
              <a:buFontTx/>
              <a:buChar char="-"/>
            </a:pPr>
            <a:endParaRPr lang="en-US" dirty="0"/>
          </a:p>
          <a:p>
            <a:pPr marL="171450" lvl="0" indent="-171450">
              <a:buFontTx/>
              <a:buChar char="-"/>
            </a:pPr>
            <a:r>
              <a:rPr lang="en-US" dirty="0" smtClean="0"/>
              <a:t>Instructions – not a lot of words, pictures - demonstrate</a:t>
            </a:r>
          </a:p>
          <a:p>
            <a:pPr marL="171450" lvl="0" indent="-171450">
              <a:buFontTx/>
              <a:buChar char="-"/>
            </a:pPr>
            <a:endParaRPr lang="en-US" dirty="0"/>
          </a:p>
          <a:p>
            <a:pPr marL="171450" lvl="0" indent="-171450">
              <a:buFontTx/>
              <a:buChar char="-"/>
            </a:pPr>
            <a:r>
              <a:rPr lang="en-US" dirty="0" smtClean="0"/>
              <a:t>Code </a:t>
            </a:r>
            <a:r>
              <a:rPr lang="en-US" dirty="0"/>
              <a:t>of </a:t>
            </a:r>
            <a:r>
              <a:rPr lang="en-US" dirty="0" smtClean="0"/>
              <a:t>Conduct – straight</a:t>
            </a:r>
            <a:r>
              <a:rPr lang="en-US" baseline="0" dirty="0" smtClean="0"/>
              <a:t> from NASBLA, discussion v. library - demonstrate</a:t>
            </a:r>
            <a:endParaRPr lang="en-US" dirty="0" smtClean="0"/>
          </a:p>
          <a:p>
            <a:pPr marL="171450" lvl="0" indent="-171450">
              <a:buFontTx/>
              <a:buChar char="-"/>
            </a:pPr>
            <a:endParaRPr lang="en-US" dirty="0"/>
          </a:p>
          <a:p>
            <a:pPr marL="171450" lvl="0" indent="-171450">
              <a:buFontTx/>
              <a:buChar char="-"/>
            </a:pPr>
            <a:r>
              <a:rPr lang="en-US" dirty="0" smtClean="0"/>
              <a:t>Link </a:t>
            </a:r>
            <a:r>
              <a:rPr lang="en-US" dirty="0"/>
              <a:t>to </a:t>
            </a:r>
            <a:r>
              <a:rPr lang="en-US" dirty="0" smtClean="0"/>
              <a:t>Community – demonstrate if time</a:t>
            </a:r>
          </a:p>
          <a:p>
            <a:pPr marL="171450" lvl="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E8203DB0-467C-4095-A808-579DE347F67A}" type="slidenum">
              <a:rPr lang="en-US" smtClean="0"/>
              <a:t>6</a:t>
            </a:fld>
            <a:endParaRPr lang="en-US"/>
          </a:p>
        </p:txBody>
      </p:sp>
    </p:spTree>
    <p:extLst>
      <p:ext uri="{BB962C8B-B14F-4D97-AF65-F5344CB8AC3E}">
        <p14:creationId xmlns:p14="http://schemas.microsoft.com/office/powerpoint/2010/main" val="425983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SLOW DOWN</a:t>
            </a:r>
          </a:p>
          <a:p>
            <a:endParaRPr lang="en-US" dirty="0" smtClean="0"/>
          </a:p>
          <a:p>
            <a:r>
              <a:rPr lang="en-US" dirty="0" smtClean="0"/>
              <a:t>Getting </a:t>
            </a:r>
            <a:r>
              <a:rPr lang="en-US" dirty="0"/>
              <a:t>Equipped - </a:t>
            </a:r>
            <a:endParaRPr lang="en-US" dirty="0" smtClean="0"/>
          </a:p>
          <a:p>
            <a:endParaRPr lang="en-US" dirty="0"/>
          </a:p>
          <a:p>
            <a:pPr marL="171450" lvl="0" indent="-171450">
              <a:buFontTx/>
              <a:buChar char="-"/>
            </a:pPr>
            <a:r>
              <a:rPr lang="en-US" dirty="0" smtClean="0"/>
              <a:t>A </a:t>
            </a:r>
            <a:r>
              <a:rPr lang="en-US" dirty="0"/>
              <a:t>warehouse for projects &amp; </a:t>
            </a:r>
            <a:r>
              <a:rPr lang="en-US" dirty="0" smtClean="0"/>
              <a:t>products</a:t>
            </a:r>
          </a:p>
          <a:p>
            <a:pPr marL="171450" lvl="0" indent="-171450">
              <a:buFontTx/>
              <a:buChar char="-"/>
            </a:pPr>
            <a:endParaRPr lang="en-US" dirty="0"/>
          </a:p>
          <a:p>
            <a:pPr marL="171450" lvl="0" indent="-171450">
              <a:buFontTx/>
              <a:buChar char="-"/>
            </a:pPr>
            <a:r>
              <a:rPr lang="en-US" dirty="0" smtClean="0"/>
              <a:t>Committee </a:t>
            </a:r>
            <a:r>
              <a:rPr lang="en-US" dirty="0"/>
              <a:t>level material (vs. state &amp; fed</a:t>
            </a:r>
            <a:r>
              <a:rPr lang="en-US" dirty="0" smtClean="0"/>
              <a:t>.)</a:t>
            </a:r>
          </a:p>
          <a:p>
            <a:pPr marL="171450" lvl="0" indent="-171450">
              <a:buFontTx/>
              <a:buChar char="-"/>
            </a:pPr>
            <a:endParaRPr lang="en-US" dirty="0"/>
          </a:p>
          <a:p>
            <a:pPr marL="171450" lvl="0" indent="-171450">
              <a:buFontTx/>
              <a:buChar char="-"/>
            </a:pPr>
            <a:r>
              <a:rPr lang="en-US" dirty="0" smtClean="0"/>
              <a:t>Large </a:t>
            </a:r>
            <a:r>
              <a:rPr lang="en-US" dirty="0"/>
              <a:t>scale broad here, more specific in </a:t>
            </a:r>
            <a:r>
              <a:rPr lang="en-US" dirty="0" smtClean="0"/>
              <a:t>library</a:t>
            </a:r>
          </a:p>
          <a:p>
            <a:pPr marL="171450" lvl="0" indent="-171450">
              <a:buFontTx/>
              <a:buChar char="-"/>
            </a:pPr>
            <a:endParaRPr lang="en-US" dirty="0"/>
          </a:p>
          <a:p>
            <a:pPr marL="171450" lvl="0" indent="-171450">
              <a:buFontTx/>
              <a:buChar char="-"/>
            </a:pPr>
            <a:r>
              <a:rPr lang="en-US" dirty="0" smtClean="0"/>
              <a:t>Doesn't </a:t>
            </a:r>
            <a:r>
              <a:rPr lang="en-US" dirty="0"/>
              <a:t>require log </a:t>
            </a:r>
            <a:r>
              <a:rPr lang="en-US" dirty="0" smtClean="0"/>
              <a:t>in</a:t>
            </a:r>
          </a:p>
          <a:p>
            <a:pPr marL="171450" lvl="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E8203DB0-467C-4095-A808-579DE347F67A}" type="slidenum">
              <a:rPr lang="en-US" smtClean="0"/>
              <a:t>7</a:t>
            </a:fld>
            <a:endParaRPr lang="en-US"/>
          </a:p>
        </p:txBody>
      </p:sp>
    </p:spTree>
    <p:extLst>
      <p:ext uri="{BB962C8B-B14F-4D97-AF65-F5344CB8AC3E}">
        <p14:creationId xmlns:p14="http://schemas.microsoft.com/office/powerpoint/2010/main" val="34788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SLOW DOWN</a:t>
            </a:r>
          </a:p>
          <a:p>
            <a:endParaRPr lang="en-US" dirty="0" smtClean="0"/>
          </a:p>
          <a:p>
            <a:r>
              <a:rPr lang="en-US" dirty="0" smtClean="0"/>
              <a:t>Library </a:t>
            </a:r>
            <a:r>
              <a:rPr lang="en-US" dirty="0"/>
              <a:t>- </a:t>
            </a:r>
            <a:endParaRPr lang="en-US" dirty="0" smtClean="0"/>
          </a:p>
          <a:p>
            <a:endParaRPr lang="en-US" dirty="0"/>
          </a:p>
          <a:p>
            <a:pPr marL="171450" lvl="0" indent="-171450">
              <a:buFontTx/>
              <a:buChar char="-"/>
            </a:pPr>
            <a:r>
              <a:rPr lang="en-US" dirty="0" smtClean="0"/>
              <a:t>Also </a:t>
            </a:r>
            <a:r>
              <a:rPr lang="en-US" dirty="0"/>
              <a:t>gets into Connect Library; </a:t>
            </a:r>
            <a:endParaRPr lang="en-US" dirty="0" smtClean="0"/>
          </a:p>
          <a:p>
            <a:pPr marL="171450" lvl="0" indent="-171450">
              <a:buFontTx/>
              <a:buChar char="-"/>
            </a:pPr>
            <a:endParaRPr lang="en-US" dirty="0" smtClean="0"/>
          </a:p>
          <a:p>
            <a:pPr marL="171450" lvl="0" indent="-171450">
              <a:buFontTx/>
              <a:buChar char="-"/>
            </a:pPr>
            <a:r>
              <a:rPr lang="en-US" dirty="0" smtClean="0"/>
              <a:t>Library = specific</a:t>
            </a:r>
            <a:r>
              <a:rPr lang="en-US" baseline="0" dirty="0" smtClean="0"/>
              <a:t>, local, Get Equipped = broad - example</a:t>
            </a:r>
            <a:endParaRPr lang="en-US" dirty="0" smtClean="0"/>
          </a:p>
          <a:p>
            <a:pPr marL="171450" lvl="0" indent="-171450">
              <a:buFontTx/>
              <a:buChar char="-"/>
            </a:pPr>
            <a:endParaRPr lang="en-US" dirty="0"/>
          </a:p>
          <a:p>
            <a:pPr marL="171450" lvl="0" indent="-171450">
              <a:buFontTx/>
              <a:buChar char="-"/>
            </a:pPr>
            <a:r>
              <a:rPr lang="en-US" dirty="0" smtClean="0"/>
              <a:t>Instructions</a:t>
            </a:r>
          </a:p>
          <a:p>
            <a:pPr marL="171450" lvl="0" indent="-171450">
              <a:buFontTx/>
              <a:buChar char="-"/>
            </a:pPr>
            <a:endParaRPr lang="en-US" dirty="0"/>
          </a:p>
          <a:p>
            <a:pPr marL="171450" lvl="0" indent="-171450">
              <a:buFontTx/>
              <a:buChar char="-"/>
            </a:pPr>
            <a:r>
              <a:rPr lang="en-US" dirty="0" smtClean="0"/>
              <a:t>Code </a:t>
            </a:r>
            <a:r>
              <a:rPr lang="en-US" dirty="0"/>
              <a:t>of Conduct - copyright issues, onus lies with </a:t>
            </a:r>
            <a:r>
              <a:rPr lang="en-US" dirty="0" smtClean="0"/>
              <a:t>poster</a:t>
            </a:r>
          </a:p>
          <a:p>
            <a:pPr marL="171450" lvl="0" indent="-171450">
              <a:buFontTx/>
              <a:buChar char="-"/>
            </a:pPr>
            <a:endParaRPr lang="en-US" dirty="0"/>
          </a:p>
          <a:p>
            <a:pPr marL="171450" indent="-171450">
              <a:buFontTx/>
              <a:buChar char="-"/>
            </a:pPr>
            <a:r>
              <a:rPr lang="en-US" dirty="0" smtClean="0"/>
              <a:t>Link </a:t>
            </a:r>
            <a:r>
              <a:rPr lang="en-US" dirty="0"/>
              <a:t>to </a:t>
            </a:r>
            <a:r>
              <a:rPr lang="en-US" dirty="0" smtClean="0"/>
              <a:t>Community</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8203DB0-467C-4095-A808-579DE347F67A}" type="slidenum">
              <a:rPr lang="en-US" smtClean="0"/>
              <a:t>8</a:t>
            </a:fld>
            <a:endParaRPr lang="en-US"/>
          </a:p>
        </p:txBody>
      </p:sp>
    </p:spTree>
    <p:extLst>
      <p:ext uri="{BB962C8B-B14F-4D97-AF65-F5344CB8AC3E}">
        <p14:creationId xmlns:p14="http://schemas.microsoft.com/office/powerpoint/2010/main" val="2189815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SLOW DOWN</a:t>
            </a:r>
          </a:p>
          <a:p>
            <a:endParaRPr lang="en-US" dirty="0" smtClean="0"/>
          </a:p>
          <a:p>
            <a:r>
              <a:rPr lang="en-US" dirty="0" smtClean="0"/>
              <a:t>Give </a:t>
            </a:r>
            <a:r>
              <a:rPr lang="en-US" dirty="0"/>
              <a:t>Us Your Input - </a:t>
            </a:r>
            <a:endParaRPr lang="en-US" dirty="0" smtClean="0"/>
          </a:p>
          <a:p>
            <a:endParaRPr lang="en-US" dirty="0"/>
          </a:p>
          <a:p>
            <a:pPr marL="171450" lvl="0" indent="-171450">
              <a:buFontTx/>
              <a:buChar char="-"/>
            </a:pPr>
            <a:r>
              <a:rPr lang="en-US" dirty="0" smtClean="0"/>
              <a:t>Future </a:t>
            </a:r>
            <a:r>
              <a:rPr lang="en-US" dirty="0"/>
              <a:t>feedback </a:t>
            </a:r>
            <a:r>
              <a:rPr lang="en-US" dirty="0" smtClean="0"/>
              <a:t>site</a:t>
            </a:r>
          </a:p>
          <a:p>
            <a:pPr marL="171450" lvl="0" indent="-171450">
              <a:buFontTx/>
              <a:buChar char="-"/>
            </a:pPr>
            <a:endParaRPr lang="en-US" dirty="0"/>
          </a:p>
          <a:p>
            <a:pPr marL="171450" lvl="0" indent="-171450">
              <a:buFontTx/>
              <a:buChar char="-"/>
            </a:pPr>
            <a:r>
              <a:rPr lang="en-US" dirty="0" smtClean="0"/>
              <a:t>Link </a:t>
            </a:r>
            <a:r>
              <a:rPr lang="en-US" dirty="0"/>
              <a:t>to moderator e-mail</a:t>
            </a:r>
            <a:r>
              <a:rPr lang="en-US" dirty="0" smtClean="0"/>
              <a:t>?</a:t>
            </a:r>
          </a:p>
          <a:p>
            <a:pPr marL="171450" lvl="0" indent="-171450">
              <a:buFontTx/>
              <a:buChar char="-"/>
            </a:pPr>
            <a:endParaRPr lang="en-US" dirty="0"/>
          </a:p>
          <a:p>
            <a:pPr marL="171450" lvl="0" indent="-171450">
              <a:buFontTx/>
              <a:buChar char="-"/>
            </a:pPr>
            <a:r>
              <a:rPr lang="en-US" dirty="0" smtClean="0"/>
              <a:t>Way </a:t>
            </a:r>
            <a:r>
              <a:rPr lang="en-US" dirty="0"/>
              <a:t>to report issues on dis. </a:t>
            </a:r>
            <a:r>
              <a:rPr lang="en-US" dirty="0" smtClean="0"/>
              <a:t>board/library</a:t>
            </a:r>
          </a:p>
          <a:p>
            <a:pPr marL="171450" lvl="0" indent="-171450">
              <a:buFontTx/>
              <a:buChar char="-"/>
            </a:pPr>
            <a:endParaRPr lang="en-US" dirty="0"/>
          </a:p>
          <a:p>
            <a:pPr marL="171450" lvl="0" indent="-171450">
              <a:buFontTx/>
              <a:buChar char="-"/>
            </a:pPr>
            <a:r>
              <a:rPr lang="en-US" dirty="0" smtClean="0"/>
              <a:t>Gives </a:t>
            </a:r>
            <a:r>
              <a:rPr lang="en-US" dirty="0"/>
              <a:t>suggestions for committee focus (D1); in or </a:t>
            </a:r>
            <a:r>
              <a:rPr lang="en-US" dirty="0" smtClean="0"/>
              <a:t>out </a:t>
            </a:r>
            <a:r>
              <a:rPr lang="en-US" dirty="0"/>
              <a:t>of </a:t>
            </a:r>
            <a:r>
              <a:rPr lang="en-US" dirty="0" smtClean="0"/>
              <a:t>NASBLA</a:t>
            </a:r>
          </a:p>
          <a:p>
            <a:pPr marL="171450" lvl="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E8203DB0-467C-4095-A808-579DE347F67A}" type="slidenum">
              <a:rPr lang="en-US" smtClean="0"/>
              <a:t>9</a:t>
            </a:fld>
            <a:endParaRPr lang="en-US"/>
          </a:p>
        </p:txBody>
      </p:sp>
    </p:spTree>
    <p:extLst>
      <p:ext uri="{BB962C8B-B14F-4D97-AF65-F5344CB8AC3E}">
        <p14:creationId xmlns:p14="http://schemas.microsoft.com/office/powerpoint/2010/main" val="397888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C00DA0-9E81-4416-AFC4-CB8A1E2E2BAF}"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5FDBE-0A9D-4413-AB7E-DDC40D329FB8}" type="slidenum">
              <a:rPr lang="en-US" smtClean="0"/>
              <a:t>‹#›</a:t>
            </a:fld>
            <a:endParaRPr lang="en-US"/>
          </a:p>
        </p:txBody>
      </p:sp>
    </p:spTree>
    <p:extLst>
      <p:ext uri="{BB962C8B-B14F-4D97-AF65-F5344CB8AC3E}">
        <p14:creationId xmlns:p14="http://schemas.microsoft.com/office/powerpoint/2010/main" val="221466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00DA0-9E81-4416-AFC4-CB8A1E2E2BAF}"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5FDBE-0A9D-4413-AB7E-DDC40D329FB8}" type="slidenum">
              <a:rPr lang="en-US" smtClean="0"/>
              <a:t>‹#›</a:t>
            </a:fld>
            <a:endParaRPr lang="en-US"/>
          </a:p>
        </p:txBody>
      </p:sp>
    </p:spTree>
    <p:extLst>
      <p:ext uri="{BB962C8B-B14F-4D97-AF65-F5344CB8AC3E}">
        <p14:creationId xmlns:p14="http://schemas.microsoft.com/office/powerpoint/2010/main" val="38672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00DA0-9E81-4416-AFC4-CB8A1E2E2BAF}"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5FDBE-0A9D-4413-AB7E-DDC40D329FB8}" type="slidenum">
              <a:rPr lang="en-US" smtClean="0"/>
              <a:t>‹#›</a:t>
            </a:fld>
            <a:endParaRPr lang="en-US"/>
          </a:p>
        </p:txBody>
      </p:sp>
    </p:spTree>
    <p:extLst>
      <p:ext uri="{BB962C8B-B14F-4D97-AF65-F5344CB8AC3E}">
        <p14:creationId xmlns:p14="http://schemas.microsoft.com/office/powerpoint/2010/main" val="144642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00DA0-9E81-4416-AFC4-CB8A1E2E2BAF}"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5FDBE-0A9D-4413-AB7E-DDC40D329FB8}" type="slidenum">
              <a:rPr lang="en-US" smtClean="0"/>
              <a:t>‹#›</a:t>
            </a:fld>
            <a:endParaRPr lang="en-US"/>
          </a:p>
        </p:txBody>
      </p:sp>
    </p:spTree>
    <p:extLst>
      <p:ext uri="{BB962C8B-B14F-4D97-AF65-F5344CB8AC3E}">
        <p14:creationId xmlns:p14="http://schemas.microsoft.com/office/powerpoint/2010/main" val="81907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00DA0-9E81-4416-AFC4-CB8A1E2E2BAF}"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5FDBE-0A9D-4413-AB7E-DDC40D329FB8}" type="slidenum">
              <a:rPr lang="en-US" smtClean="0"/>
              <a:t>‹#›</a:t>
            </a:fld>
            <a:endParaRPr lang="en-US"/>
          </a:p>
        </p:txBody>
      </p:sp>
    </p:spTree>
    <p:extLst>
      <p:ext uri="{BB962C8B-B14F-4D97-AF65-F5344CB8AC3E}">
        <p14:creationId xmlns:p14="http://schemas.microsoft.com/office/powerpoint/2010/main" val="303869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C00DA0-9E81-4416-AFC4-CB8A1E2E2BAF}"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5FDBE-0A9D-4413-AB7E-DDC40D329FB8}" type="slidenum">
              <a:rPr lang="en-US" smtClean="0"/>
              <a:t>‹#›</a:t>
            </a:fld>
            <a:endParaRPr lang="en-US"/>
          </a:p>
        </p:txBody>
      </p:sp>
    </p:spTree>
    <p:extLst>
      <p:ext uri="{BB962C8B-B14F-4D97-AF65-F5344CB8AC3E}">
        <p14:creationId xmlns:p14="http://schemas.microsoft.com/office/powerpoint/2010/main" val="386768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C00DA0-9E81-4416-AFC4-CB8A1E2E2BAF}"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5FDBE-0A9D-4413-AB7E-DDC40D329FB8}" type="slidenum">
              <a:rPr lang="en-US" smtClean="0"/>
              <a:t>‹#›</a:t>
            </a:fld>
            <a:endParaRPr lang="en-US"/>
          </a:p>
        </p:txBody>
      </p:sp>
    </p:spTree>
    <p:extLst>
      <p:ext uri="{BB962C8B-B14F-4D97-AF65-F5344CB8AC3E}">
        <p14:creationId xmlns:p14="http://schemas.microsoft.com/office/powerpoint/2010/main" val="79369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C00DA0-9E81-4416-AFC4-CB8A1E2E2BAF}"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5FDBE-0A9D-4413-AB7E-DDC40D329FB8}" type="slidenum">
              <a:rPr lang="en-US" smtClean="0"/>
              <a:t>‹#›</a:t>
            </a:fld>
            <a:endParaRPr lang="en-US"/>
          </a:p>
        </p:txBody>
      </p:sp>
    </p:spTree>
    <p:extLst>
      <p:ext uri="{BB962C8B-B14F-4D97-AF65-F5344CB8AC3E}">
        <p14:creationId xmlns:p14="http://schemas.microsoft.com/office/powerpoint/2010/main" val="1671556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00DA0-9E81-4416-AFC4-CB8A1E2E2BAF}"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5FDBE-0A9D-4413-AB7E-DDC40D329FB8}" type="slidenum">
              <a:rPr lang="en-US" smtClean="0"/>
              <a:t>‹#›</a:t>
            </a:fld>
            <a:endParaRPr lang="en-US"/>
          </a:p>
        </p:txBody>
      </p:sp>
    </p:spTree>
    <p:extLst>
      <p:ext uri="{BB962C8B-B14F-4D97-AF65-F5344CB8AC3E}">
        <p14:creationId xmlns:p14="http://schemas.microsoft.com/office/powerpoint/2010/main" val="132106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00DA0-9E81-4416-AFC4-CB8A1E2E2BAF}"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5FDBE-0A9D-4413-AB7E-DDC40D329FB8}" type="slidenum">
              <a:rPr lang="en-US" smtClean="0"/>
              <a:t>‹#›</a:t>
            </a:fld>
            <a:endParaRPr lang="en-US"/>
          </a:p>
        </p:txBody>
      </p:sp>
    </p:spTree>
    <p:extLst>
      <p:ext uri="{BB962C8B-B14F-4D97-AF65-F5344CB8AC3E}">
        <p14:creationId xmlns:p14="http://schemas.microsoft.com/office/powerpoint/2010/main" val="144700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00DA0-9E81-4416-AFC4-CB8A1E2E2BAF}"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5FDBE-0A9D-4413-AB7E-DDC40D329FB8}" type="slidenum">
              <a:rPr lang="en-US" smtClean="0"/>
              <a:t>‹#›</a:t>
            </a:fld>
            <a:endParaRPr lang="en-US"/>
          </a:p>
        </p:txBody>
      </p:sp>
    </p:spTree>
    <p:extLst>
      <p:ext uri="{BB962C8B-B14F-4D97-AF65-F5344CB8AC3E}">
        <p14:creationId xmlns:p14="http://schemas.microsoft.com/office/powerpoint/2010/main" val="23303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00DA0-9E81-4416-AFC4-CB8A1E2E2BAF}" type="datetimeFigureOut">
              <a:rPr lang="en-US" smtClean="0"/>
              <a:t>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5FDBE-0A9D-4413-AB7E-DDC40D329FB8}" type="slidenum">
              <a:rPr lang="en-US" smtClean="0"/>
              <a:t>‹#›</a:t>
            </a:fld>
            <a:endParaRPr lang="en-US"/>
          </a:p>
        </p:txBody>
      </p:sp>
    </p:spTree>
    <p:extLst>
      <p:ext uri="{BB962C8B-B14F-4D97-AF65-F5344CB8AC3E}">
        <p14:creationId xmlns:p14="http://schemas.microsoft.com/office/powerpoint/2010/main" val="7454651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nasbla.org/i4a/pages/index.cfm?pageID=438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008370_pointarena.jpg"/>
          <p:cNvPicPr>
            <a:picLocks noChangeAspect="1"/>
          </p:cNvPicPr>
          <p:nvPr/>
        </p:nvPicPr>
        <p:blipFill>
          <a:blip r:embed="rId3" cstate="print">
            <a:duotone>
              <a:prstClr val="black"/>
              <a:schemeClr val="tx2">
                <a:tint val="45000"/>
                <a:satMod val="400000"/>
              </a:schemeClr>
            </a:duotone>
            <a:lum bright="-10000"/>
          </a:blip>
          <a:srcRect l="2500" t="4735" r="2500" b="9764"/>
          <a:stretch>
            <a:fillRect/>
          </a:stretch>
        </p:blipFill>
        <p:spPr>
          <a:xfrm>
            <a:off x="914400" y="1600200"/>
            <a:ext cx="7315200" cy="3272590"/>
          </a:xfrm>
          <a:prstGeom prst="rect">
            <a:avLst/>
          </a:prstGeom>
          <a:effectLst>
            <a:innerShdw blurRad="63500" dist="50800" dir="13500000">
              <a:prstClr val="black">
                <a:alpha val="50000"/>
              </a:prstClr>
            </a:innerShdw>
          </a:effectLst>
        </p:spPr>
      </p:pic>
      <p:sp>
        <p:nvSpPr>
          <p:cNvPr id="5" name="TextBox 4"/>
          <p:cNvSpPr txBox="1"/>
          <p:nvPr/>
        </p:nvSpPr>
        <p:spPr>
          <a:xfrm>
            <a:off x="609600" y="152400"/>
            <a:ext cx="7772400" cy="1384995"/>
          </a:xfrm>
          <a:prstGeom prst="rect">
            <a:avLst/>
          </a:prstGeom>
          <a:noFill/>
        </p:spPr>
        <p:txBody>
          <a:bodyPr wrap="square" rtlCol="0">
            <a:spAutoFit/>
          </a:bodyPr>
          <a:lstStyle/>
          <a:p>
            <a:pPr algn="ctr"/>
            <a:r>
              <a:rPr lang="en-US" sz="2800" dirty="0" smtClean="0">
                <a:solidFill>
                  <a:prstClr val="white"/>
                </a:solidFill>
                <a:latin typeface="Gill Sans MT" panose="020B0502020104020203" pitchFamily="34" charset="0"/>
              </a:rPr>
              <a:t>The NASBLA Lighthouse</a:t>
            </a:r>
          </a:p>
          <a:p>
            <a:pPr algn="ctr"/>
            <a:r>
              <a:rPr lang="en-US" sz="2800" dirty="0" smtClean="0">
                <a:solidFill>
                  <a:prstClr val="white"/>
                </a:solidFill>
                <a:latin typeface="Gill Sans MT" panose="020B0502020104020203" pitchFamily="34" charset="0"/>
              </a:rPr>
              <a:t>ERAC’s One-Stop Shop for Your </a:t>
            </a:r>
          </a:p>
          <a:p>
            <a:pPr algn="ctr"/>
            <a:r>
              <a:rPr lang="en-US" sz="2800" dirty="0" smtClean="0">
                <a:solidFill>
                  <a:prstClr val="white"/>
                </a:solidFill>
                <a:latin typeface="Gill Sans MT" panose="020B0502020104020203" pitchFamily="34" charset="0"/>
              </a:rPr>
              <a:t>Boating Data/Analysis Needs</a:t>
            </a:r>
            <a:endParaRPr lang="en-US" sz="2800" dirty="0">
              <a:solidFill>
                <a:prstClr val="white"/>
              </a:solidFill>
              <a:latin typeface="Gill Sans MT" panose="020B0502020104020203" pitchFamily="34" charset="0"/>
            </a:endParaRPr>
          </a:p>
        </p:txBody>
      </p:sp>
      <p:sp>
        <p:nvSpPr>
          <p:cNvPr id="6" name="TextBox 5"/>
          <p:cNvSpPr txBox="1"/>
          <p:nvPr/>
        </p:nvSpPr>
        <p:spPr>
          <a:xfrm>
            <a:off x="4876800" y="5029200"/>
            <a:ext cx="3352800" cy="1200329"/>
          </a:xfrm>
          <a:prstGeom prst="rect">
            <a:avLst/>
          </a:prstGeom>
          <a:noFill/>
        </p:spPr>
        <p:txBody>
          <a:bodyPr wrap="square" rtlCol="0">
            <a:spAutoFit/>
          </a:bodyPr>
          <a:lstStyle/>
          <a:p>
            <a:pPr algn="r"/>
            <a:r>
              <a:rPr lang="en-US" dirty="0" smtClean="0">
                <a:latin typeface="Gill Sans MT" panose="020B0502020104020203" pitchFamily="34" charset="0"/>
              </a:rPr>
              <a:t>Tamara Terry, ERAC Chair, OH</a:t>
            </a:r>
          </a:p>
          <a:p>
            <a:pPr algn="r"/>
            <a:r>
              <a:rPr lang="en-US" dirty="0" smtClean="0">
                <a:latin typeface="Gill Sans MT" panose="020B0502020104020203" pitchFamily="34" charset="0"/>
              </a:rPr>
              <a:t>Kris Wahlers, CO</a:t>
            </a:r>
          </a:p>
          <a:p>
            <a:pPr algn="r"/>
            <a:r>
              <a:rPr lang="en-US" dirty="0" smtClean="0">
                <a:latin typeface="Gill Sans MT" panose="020B0502020104020203" pitchFamily="34" charset="0"/>
              </a:rPr>
              <a:t>Glenn Moates, TN</a:t>
            </a:r>
          </a:p>
          <a:p>
            <a:pPr algn="r"/>
            <a:r>
              <a:rPr lang="en-US" dirty="0" smtClean="0">
                <a:latin typeface="Gill Sans MT" panose="020B0502020104020203" pitchFamily="34" charset="0"/>
              </a:rPr>
              <a:t>Eric </a:t>
            </a:r>
            <a:r>
              <a:rPr lang="en-US" dirty="0" err="1" smtClean="0">
                <a:latin typeface="Gill Sans MT" panose="020B0502020104020203" pitchFamily="34" charset="0"/>
              </a:rPr>
              <a:t>Lundin</a:t>
            </a:r>
            <a:r>
              <a:rPr lang="en-US" dirty="0" smtClean="0">
                <a:latin typeface="Gill Sans MT" panose="020B0502020104020203" pitchFamily="34" charset="0"/>
              </a:rPr>
              <a:t>, CT</a:t>
            </a:r>
            <a:endParaRPr lang="en-US" dirty="0">
              <a:latin typeface="Gill Sans MT" panose="020B0502020104020203" pitchFamily="34" charset="0"/>
            </a:endParaRPr>
          </a:p>
        </p:txBody>
      </p:sp>
      <p:sp>
        <p:nvSpPr>
          <p:cNvPr id="7" name="Rectangle 6"/>
          <p:cNvSpPr/>
          <p:nvPr/>
        </p:nvSpPr>
        <p:spPr>
          <a:xfrm>
            <a:off x="838200" y="5029200"/>
            <a:ext cx="3962400" cy="923330"/>
          </a:xfrm>
          <a:prstGeom prst="rect">
            <a:avLst/>
          </a:prstGeom>
        </p:spPr>
        <p:txBody>
          <a:bodyPr wrap="square">
            <a:spAutoFit/>
          </a:bodyPr>
          <a:lstStyle/>
          <a:p>
            <a:r>
              <a:rPr lang="en-US" dirty="0" smtClean="0">
                <a:latin typeface="Gill Sans MT" panose="020B0502020104020203" pitchFamily="34" charset="0"/>
              </a:rPr>
              <a:t>October 19, 2014</a:t>
            </a:r>
          </a:p>
          <a:p>
            <a:r>
              <a:rPr lang="en-US" dirty="0" smtClean="0">
                <a:latin typeface="Gill Sans MT" panose="020B0502020104020203" pitchFamily="34" charset="0"/>
              </a:rPr>
              <a:t>NASBLA 55</a:t>
            </a:r>
            <a:r>
              <a:rPr lang="en-US" baseline="30000" dirty="0" smtClean="0">
                <a:latin typeface="Gill Sans MT" panose="020B0502020104020203" pitchFamily="34" charset="0"/>
              </a:rPr>
              <a:t>th</a:t>
            </a:r>
            <a:r>
              <a:rPr lang="en-US" dirty="0" smtClean="0">
                <a:latin typeface="Gill Sans MT" panose="020B0502020104020203" pitchFamily="34" charset="0"/>
              </a:rPr>
              <a:t> Annual Conference</a:t>
            </a:r>
            <a:endParaRPr lang="en-US" dirty="0">
              <a:latin typeface="Gill Sans MT" panose="020B0502020104020203" pitchFamily="34" charset="0"/>
            </a:endParaRPr>
          </a:p>
          <a:p>
            <a:r>
              <a:rPr lang="en-US" dirty="0" smtClean="0">
                <a:latin typeface="Gill Sans MT" panose="020B0502020104020203" pitchFamily="34" charset="0"/>
              </a:rPr>
              <a:t>Bar Harbor, Maine</a:t>
            </a:r>
          </a:p>
        </p:txBody>
      </p:sp>
      <p:pic>
        <p:nvPicPr>
          <p:cNvPr id="8" name="Picture 7" descr="17008370_pointarena.jpg"/>
          <p:cNvPicPr>
            <a:picLocks noChangeAspect="1"/>
          </p:cNvPicPr>
          <p:nvPr/>
        </p:nvPicPr>
        <p:blipFill>
          <a:blip r:embed="rId4" cstate="print"/>
          <a:srcRect/>
          <a:stretch>
            <a:fillRect/>
          </a:stretch>
        </p:blipFill>
        <p:spPr>
          <a:xfrm>
            <a:off x="5793658" y="1600200"/>
            <a:ext cx="2133600" cy="3272590"/>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55987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584775"/>
          </a:xfrm>
          <a:prstGeom prst="rect">
            <a:avLst/>
          </a:prstGeom>
          <a:noFill/>
        </p:spPr>
        <p:txBody>
          <a:bodyPr wrap="square" rtlCol="0">
            <a:spAutoFit/>
          </a:bodyPr>
          <a:lstStyle/>
          <a:p>
            <a:pPr algn="ctr"/>
            <a:r>
              <a:rPr lang="en-US" sz="3200" dirty="0" smtClean="0">
                <a:latin typeface="Gill Sans MT" panose="020B0502020104020203" pitchFamily="34" charset="0"/>
              </a:rPr>
              <a:t>The NASBLA Lighthouse: Portside</a:t>
            </a:r>
            <a:endParaRPr lang="en-US" sz="3200" dirty="0">
              <a:latin typeface="Gill Sans MT" panose="020B0502020104020203"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254" t="8817" r="8254" b="28966"/>
          <a:stretch/>
        </p:blipFill>
        <p:spPr>
          <a:xfrm>
            <a:off x="1996606" y="1029926"/>
            <a:ext cx="5278750" cy="5090655"/>
          </a:xfrm>
          <a:prstGeom prst="rect">
            <a:avLst/>
          </a:prstGeom>
        </p:spPr>
      </p:pic>
    </p:spTree>
    <p:extLst>
      <p:ext uri="{BB962C8B-B14F-4D97-AF65-F5344CB8AC3E}">
        <p14:creationId xmlns:p14="http://schemas.microsoft.com/office/powerpoint/2010/main" val="993170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584775"/>
          </a:xfrm>
          <a:prstGeom prst="rect">
            <a:avLst/>
          </a:prstGeom>
          <a:noFill/>
        </p:spPr>
        <p:txBody>
          <a:bodyPr wrap="square" rtlCol="0">
            <a:spAutoFit/>
          </a:bodyPr>
          <a:lstStyle/>
          <a:p>
            <a:pPr algn="ctr"/>
            <a:r>
              <a:rPr lang="en-US" sz="3200" dirty="0" smtClean="0">
                <a:latin typeface="Gill Sans MT" panose="020B0502020104020203" pitchFamily="34" charset="0"/>
              </a:rPr>
              <a:t>Lighthouse Treasures</a:t>
            </a:r>
            <a:endParaRPr lang="en-US" sz="3200" dirty="0">
              <a:latin typeface="Gill Sans MT" panose="020B0502020104020203" pitchFamily="34" charset="0"/>
            </a:endParaRPr>
          </a:p>
        </p:txBody>
      </p:sp>
      <p:pic>
        <p:nvPicPr>
          <p:cNvPr id="1026" name="Picture 2" descr="C:\Users\terryt\AppData\Local\Microsoft\Windows\Temporary Internet Files\Content.IE5\HR2S79F7\MC9004417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635500"/>
            <a:ext cx="2146300" cy="2146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914400"/>
            <a:ext cx="8610600" cy="5709255"/>
          </a:xfrm>
          <a:prstGeom prst="rect">
            <a:avLst/>
          </a:prstGeom>
          <a:noFill/>
        </p:spPr>
        <p:txBody>
          <a:bodyPr wrap="square" rtlCol="0">
            <a:spAutoFit/>
          </a:bodyPr>
          <a:lstStyle/>
          <a:p>
            <a:pPr algn="ctr"/>
            <a:r>
              <a:rPr lang="en-US" sz="2000" b="1" u="sng" dirty="0" smtClean="0">
                <a:solidFill>
                  <a:srgbClr val="00B050"/>
                </a:solidFill>
                <a:latin typeface="Gill Sans MT" panose="020B0502020104020203" pitchFamily="34" charset="0"/>
              </a:rPr>
              <a:t>Available Now!</a:t>
            </a:r>
          </a:p>
          <a:p>
            <a:pPr algn="ctr">
              <a:spcBef>
                <a:spcPts val="600"/>
              </a:spcBef>
            </a:pPr>
            <a:endParaRPr lang="en-US" sz="1000" dirty="0">
              <a:latin typeface="Gill Sans MT" panose="020B0502020104020203" pitchFamily="34" charset="0"/>
            </a:endParaRPr>
          </a:p>
          <a:p>
            <a:pPr algn="ctr">
              <a:spcBef>
                <a:spcPts val="1200"/>
              </a:spcBef>
            </a:pPr>
            <a:r>
              <a:rPr lang="en-US" sz="2000" dirty="0" smtClean="0">
                <a:latin typeface="Gill Sans MT" panose="020B0502020104020203" pitchFamily="34" charset="0"/>
              </a:rPr>
              <a:t>Accident Reporting Terms and Definitions Reference and Resource Modules</a:t>
            </a:r>
          </a:p>
          <a:p>
            <a:pPr algn="ctr">
              <a:spcBef>
                <a:spcPts val="1200"/>
              </a:spcBef>
            </a:pPr>
            <a:r>
              <a:rPr lang="en-US" sz="2000" dirty="0" smtClean="0">
                <a:solidFill>
                  <a:srgbClr val="FFFF00"/>
                </a:solidFill>
                <a:latin typeface="Gill Sans MT" panose="020B0502020104020203" pitchFamily="34" charset="0"/>
              </a:rPr>
              <a:t>Human Factors “Best Practices” Instructional Reference w</a:t>
            </a:r>
            <a:r>
              <a:rPr lang="en-US" sz="2000" dirty="0">
                <a:solidFill>
                  <a:srgbClr val="FFFF00"/>
                </a:solidFill>
                <a:latin typeface="Gill Sans MT" panose="020B0502020104020203" pitchFamily="34" charset="0"/>
              </a:rPr>
              <a:t>/ Data Collection </a:t>
            </a:r>
            <a:r>
              <a:rPr lang="en-US" sz="2000" dirty="0" smtClean="0">
                <a:solidFill>
                  <a:srgbClr val="FFFF00"/>
                </a:solidFill>
                <a:latin typeface="Gill Sans MT" panose="020B0502020104020203" pitchFamily="34" charset="0"/>
              </a:rPr>
              <a:t>Tool</a:t>
            </a:r>
            <a:endParaRPr lang="en-US" sz="2000" dirty="0">
              <a:solidFill>
                <a:srgbClr val="FFFF00"/>
              </a:solidFill>
              <a:latin typeface="Gill Sans MT" panose="020B0502020104020203" pitchFamily="34" charset="0"/>
            </a:endParaRPr>
          </a:p>
          <a:p>
            <a:pPr algn="ctr">
              <a:spcBef>
                <a:spcPts val="1200"/>
              </a:spcBef>
            </a:pPr>
            <a:r>
              <a:rPr lang="en-US" sz="2000" dirty="0">
                <a:latin typeface="Gill Sans MT" panose="020B0502020104020203" pitchFamily="34" charset="0"/>
              </a:rPr>
              <a:t>BARD-Web Online Training </a:t>
            </a:r>
            <a:r>
              <a:rPr lang="en-US" sz="2000" dirty="0" smtClean="0">
                <a:latin typeface="Gill Sans MT" panose="020B0502020104020203" pitchFamily="34" charset="0"/>
              </a:rPr>
              <a:t>Tutorial</a:t>
            </a:r>
          </a:p>
          <a:p>
            <a:pPr algn="ctr">
              <a:spcBef>
                <a:spcPts val="1200"/>
              </a:spcBef>
            </a:pPr>
            <a:r>
              <a:rPr lang="en-US" sz="2000" dirty="0">
                <a:latin typeface="Gill Sans MT" panose="020B0502020104020203" pitchFamily="34" charset="0"/>
              </a:rPr>
              <a:t>Body of Water </a:t>
            </a:r>
            <a:r>
              <a:rPr lang="en-US" sz="2000" dirty="0" smtClean="0">
                <a:latin typeface="Gill Sans MT" panose="020B0502020104020203" pitchFamily="34" charset="0"/>
              </a:rPr>
              <a:t>Template</a:t>
            </a:r>
          </a:p>
          <a:p>
            <a:pPr algn="ctr">
              <a:spcBef>
                <a:spcPts val="1200"/>
              </a:spcBef>
            </a:pPr>
            <a:r>
              <a:rPr lang="en-US" sz="2000" dirty="0" smtClean="0">
                <a:latin typeface="Gill Sans MT" panose="020B0502020104020203" pitchFamily="34" charset="0"/>
              </a:rPr>
              <a:t>Statistical Report Template</a:t>
            </a:r>
            <a:endParaRPr lang="en-US" sz="2000" dirty="0">
              <a:latin typeface="Gill Sans MT" panose="020B0502020104020203" pitchFamily="34" charset="0"/>
            </a:endParaRPr>
          </a:p>
          <a:p>
            <a:pPr algn="ctr">
              <a:spcBef>
                <a:spcPts val="1200"/>
              </a:spcBef>
            </a:pPr>
            <a:r>
              <a:rPr lang="en-US" sz="2000" dirty="0" smtClean="0">
                <a:latin typeface="Gill Sans MT" panose="020B0502020104020203" pitchFamily="34" charset="0"/>
              </a:rPr>
              <a:t>National Recreational Boating Survey References and Resources</a:t>
            </a:r>
          </a:p>
          <a:p>
            <a:pPr algn="ctr"/>
            <a:endParaRPr lang="en-US" sz="2000" dirty="0">
              <a:latin typeface="Gill Sans MT" panose="020B0502020104020203" pitchFamily="34" charset="0"/>
            </a:endParaRPr>
          </a:p>
          <a:p>
            <a:pPr algn="ctr"/>
            <a:endParaRPr lang="en-US" sz="2000" dirty="0" smtClean="0">
              <a:latin typeface="Gill Sans MT" panose="020B0502020104020203" pitchFamily="34" charset="0"/>
            </a:endParaRPr>
          </a:p>
          <a:p>
            <a:pPr algn="ctr"/>
            <a:r>
              <a:rPr lang="en-US" sz="2000" b="1" u="sng" dirty="0" smtClean="0">
                <a:solidFill>
                  <a:srgbClr val="FF0000"/>
                </a:solidFill>
                <a:latin typeface="Gill Sans MT" panose="020B0502020104020203" pitchFamily="34" charset="0"/>
              </a:rPr>
              <a:t>Coming Soon!</a:t>
            </a:r>
          </a:p>
          <a:p>
            <a:pPr algn="ctr"/>
            <a:endParaRPr lang="en-US" sz="1000" dirty="0">
              <a:latin typeface="Gill Sans MT" panose="020B0502020104020203" pitchFamily="34" charset="0"/>
            </a:endParaRPr>
          </a:p>
          <a:p>
            <a:pPr algn="ctr">
              <a:spcBef>
                <a:spcPts val="1200"/>
              </a:spcBef>
            </a:pPr>
            <a:r>
              <a:rPr lang="en-US" sz="2000" dirty="0" smtClean="0">
                <a:latin typeface="Gill Sans MT" panose="020B0502020104020203" pitchFamily="34" charset="0"/>
              </a:rPr>
              <a:t>State-by-State </a:t>
            </a:r>
            <a:r>
              <a:rPr lang="en-US" sz="2000" dirty="0">
                <a:latin typeface="Gill Sans MT" panose="020B0502020104020203" pitchFamily="34" charset="0"/>
              </a:rPr>
              <a:t>Recreational </a:t>
            </a:r>
            <a:r>
              <a:rPr lang="en-US" sz="2000" dirty="0" smtClean="0">
                <a:latin typeface="Gill Sans MT" panose="020B0502020104020203" pitchFamily="34" charset="0"/>
              </a:rPr>
              <a:t>Boating                                                                   Accident </a:t>
            </a:r>
            <a:r>
              <a:rPr lang="en-US" sz="2000" dirty="0">
                <a:latin typeface="Gill Sans MT" panose="020B0502020104020203" pitchFamily="34" charset="0"/>
              </a:rPr>
              <a:t>Reporting Guidelines</a:t>
            </a:r>
          </a:p>
          <a:p>
            <a:pPr algn="ctr">
              <a:spcBef>
                <a:spcPts val="1200"/>
              </a:spcBef>
            </a:pPr>
            <a:r>
              <a:rPr lang="en-US" sz="2000" dirty="0" smtClean="0">
                <a:latin typeface="Gill Sans MT" panose="020B0502020104020203" pitchFamily="34" charset="0"/>
              </a:rPr>
              <a:t>Electrical </a:t>
            </a:r>
            <a:r>
              <a:rPr lang="en-US" sz="2000" dirty="0">
                <a:latin typeface="Gill Sans MT" panose="020B0502020104020203" pitchFamily="34" charset="0"/>
              </a:rPr>
              <a:t>Shock </a:t>
            </a:r>
            <a:r>
              <a:rPr lang="en-US" sz="2000" dirty="0" smtClean="0">
                <a:latin typeface="Gill Sans MT" panose="020B0502020104020203" pitchFamily="34" charset="0"/>
              </a:rPr>
              <a:t>Materials</a:t>
            </a:r>
            <a:endParaRPr lang="en-US" sz="2000" dirty="0">
              <a:latin typeface="Gill Sans MT" panose="020B0502020104020203" pitchFamily="34" charset="0"/>
            </a:endParaRPr>
          </a:p>
        </p:txBody>
      </p:sp>
    </p:spTree>
    <p:extLst>
      <p:ext uri="{BB962C8B-B14F-4D97-AF65-F5344CB8AC3E}">
        <p14:creationId xmlns:p14="http://schemas.microsoft.com/office/powerpoint/2010/main" val="2001684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584775"/>
          </a:xfrm>
          <a:prstGeom prst="rect">
            <a:avLst/>
          </a:prstGeom>
          <a:noFill/>
        </p:spPr>
        <p:txBody>
          <a:bodyPr wrap="square" rtlCol="0">
            <a:spAutoFit/>
          </a:bodyPr>
          <a:lstStyle/>
          <a:p>
            <a:pPr algn="ctr"/>
            <a:r>
              <a:rPr lang="en-US" sz="3200" dirty="0" smtClean="0">
                <a:latin typeface="Gill Sans MT" panose="020B0502020104020203" pitchFamily="34" charset="0"/>
              </a:rPr>
              <a:t>Lighthouse Treasures</a:t>
            </a:r>
            <a:endParaRPr lang="en-US" sz="3200" dirty="0">
              <a:latin typeface="Gill Sans MT" panose="020B0502020104020203" pitchFamily="34" charset="0"/>
            </a:endParaRPr>
          </a:p>
        </p:txBody>
      </p:sp>
      <p:pic>
        <p:nvPicPr>
          <p:cNvPr id="1026" name="Picture 2" descr="C:\Users\terryt\AppData\Local\Microsoft\Windows\Temporary Internet Files\Content.IE5\HR2S79F7\MC9004417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635500"/>
            <a:ext cx="2146300" cy="2146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914400"/>
            <a:ext cx="8610600" cy="5709255"/>
          </a:xfrm>
          <a:prstGeom prst="rect">
            <a:avLst/>
          </a:prstGeom>
          <a:noFill/>
        </p:spPr>
        <p:txBody>
          <a:bodyPr wrap="square" rtlCol="0">
            <a:spAutoFit/>
          </a:bodyPr>
          <a:lstStyle/>
          <a:p>
            <a:pPr algn="ctr"/>
            <a:r>
              <a:rPr lang="en-US" sz="2000" b="1" u="sng" dirty="0" smtClean="0">
                <a:solidFill>
                  <a:srgbClr val="00B050"/>
                </a:solidFill>
                <a:latin typeface="Gill Sans MT" panose="020B0502020104020203" pitchFamily="34" charset="0"/>
              </a:rPr>
              <a:t>Available Now!</a:t>
            </a:r>
          </a:p>
          <a:p>
            <a:pPr algn="ctr">
              <a:spcBef>
                <a:spcPts val="600"/>
              </a:spcBef>
            </a:pPr>
            <a:endParaRPr lang="en-US" sz="1000" dirty="0">
              <a:latin typeface="Gill Sans MT" panose="020B0502020104020203" pitchFamily="34" charset="0"/>
            </a:endParaRPr>
          </a:p>
          <a:p>
            <a:pPr algn="ctr">
              <a:spcBef>
                <a:spcPts val="1200"/>
              </a:spcBef>
            </a:pPr>
            <a:r>
              <a:rPr lang="en-US" sz="2000" dirty="0" smtClean="0">
                <a:latin typeface="Gill Sans MT" panose="020B0502020104020203" pitchFamily="34" charset="0"/>
              </a:rPr>
              <a:t>Accident Reporting Terms and Definitions Reference and Resource Modules</a:t>
            </a:r>
          </a:p>
          <a:p>
            <a:pPr algn="ctr">
              <a:spcBef>
                <a:spcPts val="1200"/>
              </a:spcBef>
            </a:pPr>
            <a:r>
              <a:rPr lang="en-US" sz="2000" dirty="0" smtClean="0">
                <a:latin typeface="Gill Sans MT" panose="020B0502020104020203" pitchFamily="34" charset="0"/>
              </a:rPr>
              <a:t>Human Factors “Best Practices” Instructional Reference w</a:t>
            </a:r>
            <a:r>
              <a:rPr lang="en-US" sz="2000" dirty="0">
                <a:latin typeface="Gill Sans MT" panose="020B0502020104020203" pitchFamily="34" charset="0"/>
              </a:rPr>
              <a:t>/ Data Collection </a:t>
            </a:r>
            <a:r>
              <a:rPr lang="en-US" sz="2000" dirty="0" smtClean="0">
                <a:latin typeface="Gill Sans MT" panose="020B0502020104020203" pitchFamily="34" charset="0"/>
              </a:rPr>
              <a:t>Tool</a:t>
            </a:r>
            <a:endParaRPr lang="en-US" sz="2000" dirty="0">
              <a:latin typeface="Gill Sans MT" panose="020B0502020104020203" pitchFamily="34" charset="0"/>
            </a:endParaRPr>
          </a:p>
          <a:p>
            <a:pPr algn="ctr">
              <a:spcBef>
                <a:spcPts val="1200"/>
              </a:spcBef>
            </a:pPr>
            <a:r>
              <a:rPr lang="en-US" sz="2000" dirty="0">
                <a:latin typeface="Gill Sans MT" panose="020B0502020104020203" pitchFamily="34" charset="0"/>
              </a:rPr>
              <a:t>BARD-Web Online Training </a:t>
            </a:r>
            <a:r>
              <a:rPr lang="en-US" sz="2000" dirty="0" smtClean="0">
                <a:latin typeface="Gill Sans MT" panose="020B0502020104020203" pitchFamily="34" charset="0"/>
              </a:rPr>
              <a:t>Tutorial</a:t>
            </a:r>
          </a:p>
          <a:p>
            <a:pPr algn="ctr">
              <a:spcBef>
                <a:spcPts val="1200"/>
              </a:spcBef>
            </a:pPr>
            <a:r>
              <a:rPr lang="en-US" sz="2000" dirty="0">
                <a:latin typeface="Gill Sans MT" panose="020B0502020104020203" pitchFamily="34" charset="0"/>
              </a:rPr>
              <a:t>Body of Water </a:t>
            </a:r>
            <a:r>
              <a:rPr lang="en-US" sz="2000" dirty="0" smtClean="0">
                <a:latin typeface="Gill Sans MT" panose="020B0502020104020203" pitchFamily="34" charset="0"/>
              </a:rPr>
              <a:t>Template</a:t>
            </a:r>
          </a:p>
          <a:p>
            <a:pPr algn="ctr">
              <a:spcBef>
                <a:spcPts val="1200"/>
              </a:spcBef>
            </a:pPr>
            <a:r>
              <a:rPr lang="en-US" sz="2000" dirty="0">
                <a:solidFill>
                  <a:srgbClr val="FFFF00"/>
                </a:solidFill>
                <a:latin typeface="Gill Sans MT" panose="020B0502020104020203" pitchFamily="34" charset="0"/>
              </a:rPr>
              <a:t>Statistical Report Template</a:t>
            </a:r>
          </a:p>
          <a:p>
            <a:pPr algn="ctr">
              <a:spcBef>
                <a:spcPts val="1200"/>
              </a:spcBef>
            </a:pPr>
            <a:r>
              <a:rPr lang="en-US" sz="2000" dirty="0" smtClean="0">
                <a:latin typeface="Gill Sans MT" panose="020B0502020104020203" pitchFamily="34" charset="0"/>
              </a:rPr>
              <a:t>National Recreational Boating Survey References and Resources</a:t>
            </a:r>
          </a:p>
          <a:p>
            <a:pPr algn="ctr"/>
            <a:endParaRPr lang="en-US" sz="2000" dirty="0">
              <a:latin typeface="Gill Sans MT" panose="020B0502020104020203" pitchFamily="34" charset="0"/>
            </a:endParaRPr>
          </a:p>
          <a:p>
            <a:pPr algn="ctr"/>
            <a:endParaRPr lang="en-US" sz="2000" dirty="0" smtClean="0">
              <a:latin typeface="Gill Sans MT" panose="020B0502020104020203" pitchFamily="34" charset="0"/>
            </a:endParaRPr>
          </a:p>
          <a:p>
            <a:pPr algn="ctr"/>
            <a:r>
              <a:rPr lang="en-US" sz="2000" b="1" u="sng" dirty="0" smtClean="0">
                <a:solidFill>
                  <a:srgbClr val="FF0000"/>
                </a:solidFill>
                <a:latin typeface="Gill Sans MT" panose="020B0502020104020203" pitchFamily="34" charset="0"/>
              </a:rPr>
              <a:t>Coming Soon!</a:t>
            </a:r>
          </a:p>
          <a:p>
            <a:pPr algn="ctr"/>
            <a:endParaRPr lang="en-US" sz="1000" dirty="0">
              <a:latin typeface="Gill Sans MT" panose="020B0502020104020203" pitchFamily="34" charset="0"/>
            </a:endParaRPr>
          </a:p>
          <a:p>
            <a:pPr algn="ctr">
              <a:spcBef>
                <a:spcPts val="1200"/>
              </a:spcBef>
            </a:pPr>
            <a:r>
              <a:rPr lang="en-US" sz="2000" dirty="0" smtClean="0">
                <a:latin typeface="Gill Sans MT" panose="020B0502020104020203" pitchFamily="34" charset="0"/>
              </a:rPr>
              <a:t>State-by-State </a:t>
            </a:r>
            <a:r>
              <a:rPr lang="en-US" sz="2000" dirty="0">
                <a:latin typeface="Gill Sans MT" panose="020B0502020104020203" pitchFamily="34" charset="0"/>
              </a:rPr>
              <a:t>Recreational </a:t>
            </a:r>
            <a:r>
              <a:rPr lang="en-US" sz="2000" dirty="0" smtClean="0">
                <a:latin typeface="Gill Sans MT" panose="020B0502020104020203" pitchFamily="34" charset="0"/>
              </a:rPr>
              <a:t>Boating                                                                   Accident </a:t>
            </a:r>
            <a:r>
              <a:rPr lang="en-US" sz="2000" dirty="0">
                <a:latin typeface="Gill Sans MT" panose="020B0502020104020203" pitchFamily="34" charset="0"/>
              </a:rPr>
              <a:t>Reporting Guidelines</a:t>
            </a:r>
          </a:p>
          <a:p>
            <a:pPr algn="ctr">
              <a:spcBef>
                <a:spcPts val="1200"/>
              </a:spcBef>
            </a:pPr>
            <a:r>
              <a:rPr lang="en-US" sz="2000" dirty="0" smtClean="0">
                <a:latin typeface="Gill Sans MT" panose="020B0502020104020203" pitchFamily="34" charset="0"/>
              </a:rPr>
              <a:t>Electrical </a:t>
            </a:r>
            <a:r>
              <a:rPr lang="en-US" sz="2000" dirty="0">
                <a:latin typeface="Gill Sans MT" panose="020B0502020104020203" pitchFamily="34" charset="0"/>
              </a:rPr>
              <a:t>Shock </a:t>
            </a:r>
            <a:r>
              <a:rPr lang="en-US" sz="2000" dirty="0" smtClean="0">
                <a:latin typeface="Gill Sans MT" panose="020B0502020104020203" pitchFamily="34" charset="0"/>
              </a:rPr>
              <a:t>Materials</a:t>
            </a:r>
            <a:endParaRPr lang="en-US" sz="2000" dirty="0">
              <a:latin typeface="Gill Sans MT" panose="020B0502020104020203" pitchFamily="34" charset="0"/>
            </a:endParaRPr>
          </a:p>
        </p:txBody>
      </p:sp>
    </p:spTree>
    <p:extLst>
      <p:ext uri="{BB962C8B-B14F-4D97-AF65-F5344CB8AC3E}">
        <p14:creationId xmlns:p14="http://schemas.microsoft.com/office/powerpoint/2010/main" val="80208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584775"/>
          </a:xfrm>
          <a:prstGeom prst="rect">
            <a:avLst/>
          </a:prstGeom>
          <a:noFill/>
        </p:spPr>
        <p:txBody>
          <a:bodyPr wrap="square" rtlCol="0">
            <a:spAutoFit/>
          </a:bodyPr>
          <a:lstStyle/>
          <a:p>
            <a:pPr algn="ctr"/>
            <a:r>
              <a:rPr lang="en-US" sz="3200" dirty="0" smtClean="0">
                <a:latin typeface="Gill Sans MT" panose="020B0502020104020203" pitchFamily="34" charset="0"/>
              </a:rPr>
              <a:t>Lighthouse Treasures</a:t>
            </a:r>
            <a:endParaRPr lang="en-US" sz="3200" dirty="0">
              <a:latin typeface="Gill Sans MT" panose="020B0502020104020203" pitchFamily="34" charset="0"/>
            </a:endParaRPr>
          </a:p>
        </p:txBody>
      </p:sp>
      <p:pic>
        <p:nvPicPr>
          <p:cNvPr id="1026" name="Picture 2" descr="C:\Users\terryt\AppData\Local\Microsoft\Windows\Temporary Internet Files\Content.IE5\HR2S79F7\MC9004417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635500"/>
            <a:ext cx="2146300" cy="2146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914400"/>
            <a:ext cx="8610600" cy="5709255"/>
          </a:xfrm>
          <a:prstGeom prst="rect">
            <a:avLst/>
          </a:prstGeom>
          <a:noFill/>
        </p:spPr>
        <p:txBody>
          <a:bodyPr wrap="square" rtlCol="0">
            <a:spAutoFit/>
          </a:bodyPr>
          <a:lstStyle/>
          <a:p>
            <a:pPr algn="ctr"/>
            <a:r>
              <a:rPr lang="en-US" sz="2000" b="1" u="sng" dirty="0" smtClean="0">
                <a:solidFill>
                  <a:srgbClr val="00B050"/>
                </a:solidFill>
                <a:latin typeface="Gill Sans MT" panose="020B0502020104020203" pitchFamily="34" charset="0"/>
              </a:rPr>
              <a:t>Available Now!</a:t>
            </a:r>
          </a:p>
          <a:p>
            <a:pPr algn="ctr">
              <a:spcBef>
                <a:spcPts val="600"/>
              </a:spcBef>
            </a:pPr>
            <a:endParaRPr lang="en-US" sz="1000" dirty="0">
              <a:latin typeface="Gill Sans MT" panose="020B0502020104020203" pitchFamily="34" charset="0"/>
            </a:endParaRPr>
          </a:p>
          <a:p>
            <a:pPr algn="ctr">
              <a:spcBef>
                <a:spcPts val="1200"/>
              </a:spcBef>
            </a:pPr>
            <a:r>
              <a:rPr lang="en-US" sz="2000" dirty="0" smtClean="0">
                <a:latin typeface="Gill Sans MT" panose="020B0502020104020203" pitchFamily="34" charset="0"/>
              </a:rPr>
              <a:t>Accident Reporting Terms and Definitions Reference and Resource Modules</a:t>
            </a:r>
          </a:p>
          <a:p>
            <a:pPr algn="ctr">
              <a:spcBef>
                <a:spcPts val="1200"/>
              </a:spcBef>
            </a:pPr>
            <a:r>
              <a:rPr lang="en-US" sz="2000" dirty="0" smtClean="0">
                <a:latin typeface="Gill Sans MT" panose="020B0502020104020203" pitchFamily="34" charset="0"/>
              </a:rPr>
              <a:t>Human Factors “Best Practices” Instructional Reference w</a:t>
            </a:r>
            <a:r>
              <a:rPr lang="en-US" sz="2000" dirty="0">
                <a:latin typeface="Gill Sans MT" panose="020B0502020104020203" pitchFamily="34" charset="0"/>
              </a:rPr>
              <a:t>/ Data Collection </a:t>
            </a:r>
            <a:r>
              <a:rPr lang="en-US" sz="2000" dirty="0" smtClean="0">
                <a:latin typeface="Gill Sans MT" panose="020B0502020104020203" pitchFamily="34" charset="0"/>
              </a:rPr>
              <a:t>Tool</a:t>
            </a:r>
            <a:endParaRPr lang="en-US" sz="2000" dirty="0">
              <a:latin typeface="Gill Sans MT" panose="020B0502020104020203" pitchFamily="34" charset="0"/>
            </a:endParaRPr>
          </a:p>
          <a:p>
            <a:pPr algn="ctr">
              <a:spcBef>
                <a:spcPts val="1200"/>
              </a:spcBef>
            </a:pPr>
            <a:r>
              <a:rPr lang="en-US" sz="2000" dirty="0">
                <a:latin typeface="Gill Sans MT" panose="020B0502020104020203" pitchFamily="34" charset="0"/>
              </a:rPr>
              <a:t>BARD-Web Online Training </a:t>
            </a:r>
            <a:r>
              <a:rPr lang="en-US" sz="2000" dirty="0" smtClean="0">
                <a:latin typeface="Gill Sans MT" panose="020B0502020104020203" pitchFamily="34" charset="0"/>
              </a:rPr>
              <a:t>Tutorial</a:t>
            </a:r>
          </a:p>
          <a:p>
            <a:pPr algn="ctr">
              <a:spcBef>
                <a:spcPts val="1200"/>
              </a:spcBef>
            </a:pPr>
            <a:r>
              <a:rPr lang="en-US" sz="2000" dirty="0">
                <a:latin typeface="Gill Sans MT" panose="020B0502020104020203" pitchFamily="34" charset="0"/>
              </a:rPr>
              <a:t>Body of Water </a:t>
            </a:r>
            <a:r>
              <a:rPr lang="en-US" sz="2000" dirty="0" smtClean="0">
                <a:latin typeface="Gill Sans MT" panose="020B0502020104020203" pitchFamily="34" charset="0"/>
              </a:rPr>
              <a:t>Template</a:t>
            </a:r>
          </a:p>
          <a:p>
            <a:pPr algn="ctr">
              <a:spcBef>
                <a:spcPts val="1200"/>
              </a:spcBef>
            </a:pPr>
            <a:r>
              <a:rPr lang="en-US" sz="2000" dirty="0">
                <a:latin typeface="Gill Sans MT" panose="020B0502020104020203" pitchFamily="34" charset="0"/>
              </a:rPr>
              <a:t>Statistical Report Template</a:t>
            </a:r>
          </a:p>
          <a:p>
            <a:pPr algn="ctr">
              <a:spcBef>
                <a:spcPts val="1200"/>
              </a:spcBef>
            </a:pPr>
            <a:r>
              <a:rPr lang="en-US" sz="2000" dirty="0" smtClean="0">
                <a:latin typeface="Gill Sans MT" panose="020B0502020104020203" pitchFamily="34" charset="0"/>
              </a:rPr>
              <a:t>National Recreational Boating Survey References and Resources</a:t>
            </a:r>
          </a:p>
          <a:p>
            <a:pPr algn="ctr"/>
            <a:endParaRPr lang="en-US" sz="2000" dirty="0">
              <a:latin typeface="Gill Sans MT" panose="020B0502020104020203" pitchFamily="34" charset="0"/>
            </a:endParaRPr>
          </a:p>
          <a:p>
            <a:pPr algn="ctr"/>
            <a:endParaRPr lang="en-US" sz="2000" dirty="0" smtClean="0">
              <a:latin typeface="Gill Sans MT" panose="020B0502020104020203" pitchFamily="34" charset="0"/>
            </a:endParaRPr>
          </a:p>
          <a:p>
            <a:pPr algn="ctr"/>
            <a:r>
              <a:rPr lang="en-US" sz="2000" b="1" u="sng" dirty="0" smtClean="0">
                <a:solidFill>
                  <a:srgbClr val="FF0000"/>
                </a:solidFill>
                <a:latin typeface="Gill Sans MT" panose="020B0502020104020203" pitchFamily="34" charset="0"/>
              </a:rPr>
              <a:t>Coming Soon!</a:t>
            </a:r>
          </a:p>
          <a:p>
            <a:pPr algn="ctr"/>
            <a:endParaRPr lang="en-US" sz="1000" dirty="0">
              <a:latin typeface="Gill Sans MT" panose="020B0502020104020203" pitchFamily="34" charset="0"/>
            </a:endParaRPr>
          </a:p>
          <a:p>
            <a:pPr algn="ctr">
              <a:spcBef>
                <a:spcPts val="1200"/>
              </a:spcBef>
            </a:pPr>
            <a:r>
              <a:rPr lang="en-US" sz="2000" dirty="0" smtClean="0">
                <a:latin typeface="Gill Sans MT" panose="020B0502020104020203" pitchFamily="34" charset="0"/>
              </a:rPr>
              <a:t>State-by-State </a:t>
            </a:r>
            <a:r>
              <a:rPr lang="en-US" sz="2000" dirty="0">
                <a:latin typeface="Gill Sans MT" panose="020B0502020104020203" pitchFamily="34" charset="0"/>
              </a:rPr>
              <a:t>Recreational </a:t>
            </a:r>
            <a:r>
              <a:rPr lang="en-US" sz="2000" dirty="0" smtClean="0">
                <a:latin typeface="Gill Sans MT" panose="020B0502020104020203" pitchFamily="34" charset="0"/>
              </a:rPr>
              <a:t>Boating                                                                   Accident </a:t>
            </a:r>
            <a:r>
              <a:rPr lang="en-US" sz="2000" dirty="0">
                <a:latin typeface="Gill Sans MT" panose="020B0502020104020203" pitchFamily="34" charset="0"/>
              </a:rPr>
              <a:t>Reporting Guidelines</a:t>
            </a:r>
          </a:p>
          <a:p>
            <a:pPr algn="ctr">
              <a:spcBef>
                <a:spcPts val="1200"/>
              </a:spcBef>
            </a:pPr>
            <a:r>
              <a:rPr lang="en-US" sz="2000" dirty="0" smtClean="0">
                <a:solidFill>
                  <a:srgbClr val="FFFF00"/>
                </a:solidFill>
                <a:latin typeface="Gill Sans MT" panose="020B0502020104020203" pitchFamily="34" charset="0"/>
              </a:rPr>
              <a:t>Electrical </a:t>
            </a:r>
            <a:r>
              <a:rPr lang="en-US" sz="2000" dirty="0">
                <a:solidFill>
                  <a:srgbClr val="FFFF00"/>
                </a:solidFill>
                <a:latin typeface="Gill Sans MT" panose="020B0502020104020203" pitchFamily="34" charset="0"/>
              </a:rPr>
              <a:t>Shock </a:t>
            </a:r>
            <a:r>
              <a:rPr lang="en-US" sz="2000" dirty="0" smtClean="0">
                <a:solidFill>
                  <a:srgbClr val="FFFF00"/>
                </a:solidFill>
                <a:latin typeface="Gill Sans MT" panose="020B0502020104020203" pitchFamily="34" charset="0"/>
              </a:rPr>
              <a:t>Materials</a:t>
            </a:r>
            <a:endParaRPr lang="en-US" sz="2000"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80208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769441"/>
          </a:xfrm>
          <a:prstGeom prst="rect">
            <a:avLst/>
          </a:prstGeom>
          <a:noFill/>
        </p:spPr>
        <p:txBody>
          <a:bodyPr wrap="square" rtlCol="0">
            <a:spAutoFit/>
          </a:bodyPr>
          <a:lstStyle/>
          <a:p>
            <a:pPr algn="ctr"/>
            <a:r>
              <a:rPr lang="en-US" sz="4400" dirty="0" smtClean="0">
                <a:latin typeface="Gill Sans MT" panose="020B0502020104020203" pitchFamily="34" charset="0"/>
              </a:rPr>
              <a:t>Questions?</a:t>
            </a:r>
            <a:endParaRPr lang="en-US" sz="4400" dirty="0">
              <a:latin typeface="Gill Sans MT" panose="020B05020201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7550" y="1524000"/>
            <a:ext cx="2275610" cy="3198323"/>
          </a:xfrm>
          <a:prstGeom prst="rect">
            <a:avLst/>
          </a:prstGeom>
        </p:spPr>
      </p:pic>
      <p:sp>
        <p:nvSpPr>
          <p:cNvPr id="3" name="TextBox 2"/>
          <p:cNvSpPr txBox="1"/>
          <p:nvPr/>
        </p:nvSpPr>
        <p:spPr>
          <a:xfrm>
            <a:off x="2699845" y="5257800"/>
            <a:ext cx="3810000" cy="830997"/>
          </a:xfrm>
          <a:prstGeom prst="rect">
            <a:avLst/>
          </a:prstGeom>
          <a:noFill/>
        </p:spPr>
        <p:txBody>
          <a:bodyPr wrap="square" rtlCol="0">
            <a:spAutoFit/>
          </a:bodyPr>
          <a:lstStyle/>
          <a:p>
            <a:pPr algn="ctr"/>
            <a:r>
              <a:rPr lang="en-US" sz="2400" b="1" dirty="0" smtClean="0"/>
              <a:t>Visit us at www.nasbla.org/Lighthouse</a:t>
            </a:r>
            <a:endParaRPr lang="en-US" sz="2400" b="1" dirty="0"/>
          </a:p>
        </p:txBody>
      </p:sp>
    </p:spTree>
    <p:extLst>
      <p:ext uri="{BB962C8B-B14F-4D97-AF65-F5344CB8AC3E}">
        <p14:creationId xmlns:p14="http://schemas.microsoft.com/office/powerpoint/2010/main" val="4260973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228600"/>
            <a:ext cx="6629400" cy="707886"/>
          </a:xfrm>
          <a:prstGeom prst="rect">
            <a:avLst/>
          </a:prstGeom>
          <a:noFill/>
        </p:spPr>
        <p:txBody>
          <a:bodyPr wrap="square" rtlCol="0">
            <a:spAutoFit/>
          </a:bodyPr>
          <a:lstStyle/>
          <a:p>
            <a:pPr algn="ctr"/>
            <a:r>
              <a:rPr lang="en-US" sz="4000" dirty="0" smtClean="0">
                <a:latin typeface="Gill Sans MT" panose="020B0502020104020203" pitchFamily="34" charset="0"/>
              </a:rPr>
              <a:t>From a Vision…</a:t>
            </a:r>
            <a:endParaRPr lang="en-US" sz="4000" dirty="0">
              <a:latin typeface="Gill Sans MT" panose="020B0502020104020203" pitchFamily="34" charset="0"/>
            </a:endParaRPr>
          </a:p>
        </p:txBody>
      </p:sp>
      <p:sp>
        <p:nvSpPr>
          <p:cNvPr id="5" name="TextBox 4"/>
          <p:cNvSpPr txBox="1"/>
          <p:nvPr/>
        </p:nvSpPr>
        <p:spPr>
          <a:xfrm>
            <a:off x="457200" y="1066800"/>
            <a:ext cx="8382000" cy="5355312"/>
          </a:xfrm>
          <a:prstGeom prst="rect">
            <a:avLst/>
          </a:prstGeom>
          <a:noFill/>
        </p:spPr>
        <p:txBody>
          <a:bodyPr wrap="square" rtlCol="0">
            <a:spAutoFit/>
          </a:bodyPr>
          <a:lstStyle/>
          <a:p>
            <a:r>
              <a:rPr lang="en-US" sz="2000" dirty="0" smtClean="0">
                <a:latin typeface="Gill Sans MT" panose="020B0502020104020203" pitchFamily="34" charset="0"/>
              </a:rPr>
              <a:t>A refuge for all of those on a journey </a:t>
            </a:r>
          </a:p>
          <a:p>
            <a:r>
              <a:rPr lang="en-US" sz="2000" dirty="0" smtClean="0">
                <a:latin typeface="Gill Sans MT" panose="020B0502020104020203" pitchFamily="34" charset="0"/>
              </a:rPr>
              <a:t>on the high seas of boating safety data…</a:t>
            </a:r>
          </a:p>
          <a:p>
            <a:endParaRPr lang="en-US" sz="1200" dirty="0">
              <a:latin typeface="Gill Sans MT" panose="020B0502020104020203" pitchFamily="34" charset="0"/>
            </a:endParaRPr>
          </a:p>
          <a:p>
            <a:pPr defTabSz="400050"/>
            <a:r>
              <a:rPr lang="en-US" sz="2000" dirty="0" smtClean="0">
                <a:latin typeface="Gill Sans MT" panose="020B0502020104020203" pitchFamily="34" charset="0"/>
              </a:rPr>
              <a:t>	</a:t>
            </a:r>
            <a:r>
              <a:rPr lang="en-US" dirty="0" smtClean="0">
                <a:latin typeface="Gill Sans MT" panose="020B0502020104020203" pitchFamily="34" charset="0"/>
              </a:rPr>
              <a:t>Providing:</a:t>
            </a:r>
          </a:p>
          <a:p>
            <a:pPr defTabSz="400050"/>
            <a:r>
              <a:rPr lang="en-US" dirty="0" smtClean="0">
                <a:latin typeface="Gill Sans MT" panose="020B0502020104020203" pitchFamily="34" charset="0"/>
              </a:rPr>
              <a:t>	</a:t>
            </a:r>
          </a:p>
          <a:p>
            <a:pPr defTabSz="400050"/>
            <a:r>
              <a:rPr lang="en-US" dirty="0" smtClean="0">
                <a:latin typeface="Gill Sans MT" panose="020B0502020104020203" pitchFamily="34" charset="0"/>
              </a:rPr>
              <a:t>	A source for breaking information  </a:t>
            </a:r>
          </a:p>
          <a:p>
            <a:pPr defTabSz="400050"/>
            <a:endParaRPr lang="en-US" sz="1200" dirty="0">
              <a:latin typeface="Gill Sans MT" panose="020B0502020104020203" pitchFamily="34" charset="0"/>
            </a:endParaRPr>
          </a:p>
          <a:p>
            <a:pPr defTabSz="400050"/>
            <a:r>
              <a:rPr lang="en-US" dirty="0" smtClean="0">
                <a:latin typeface="Gill Sans MT" panose="020B0502020104020203" pitchFamily="34" charset="0"/>
              </a:rPr>
              <a:t>	A place to go for references, resources and tools</a:t>
            </a:r>
          </a:p>
          <a:p>
            <a:pPr defTabSz="400050"/>
            <a:endParaRPr lang="en-US" sz="1200" dirty="0">
              <a:latin typeface="Gill Sans MT" panose="020B0502020104020203" pitchFamily="34" charset="0"/>
            </a:endParaRPr>
          </a:p>
          <a:p>
            <a:pPr defTabSz="400050"/>
            <a:r>
              <a:rPr lang="en-US" dirty="0" smtClean="0">
                <a:latin typeface="Gill Sans MT" panose="020B0502020104020203" pitchFamily="34" charset="0"/>
              </a:rPr>
              <a:t>	A network of peers and experts to provide guidance and advice</a:t>
            </a:r>
          </a:p>
          <a:p>
            <a:pPr defTabSz="400050"/>
            <a:endParaRPr lang="en-US" sz="1200" dirty="0">
              <a:latin typeface="Gill Sans MT" panose="020B0502020104020203" pitchFamily="34" charset="0"/>
            </a:endParaRPr>
          </a:p>
          <a:p>
            <a:pPr defTabSz="400050"/>
            <a:r>
              <a:rPr lang="en-US" dirty="0" smtClean="0">
                <a:latin typeface="Gill Sans MT" panose="020B0502020104020203" pitchFamily="34" charset="0"/>
              </a:rPr>
              <a:t>	A place to share your successes with others</a:t>
            </a:r>
          </a:p>
          <a:p>
            <a:endParaRPr lang="en-US" sz="2000" dirty="0">
              <a:latin typeface="Gill Sans MT" panose="020B0502020104020203" pitchFamily="34" charset="0"/>
            </a:endParaRPr>
          </a:p>
          <a:p>
            <a:r>
              <a:rPr lang="en-US" sz="2000" dirty="0" smtClean="0">
                <a:latin typeface="Gill Sans MT" panose="020B0502020104020203" pitchFamily="34" charset="0"/>
              </a:rPr>
              <a:t>		All available free… online…  24/7… </a:t>
            </a:r>
          </a:p>
          <a:p>
            <a:endParaRPr lang="en-US" sz="1200" dirty="0" smtClean="0">
              <a:latin typeface="Gill Sans MT" panose="020B0502020104020203" pitchFamily="34" charset="0"/>
            </a:endParaRPr>
          </a:p>
          <a:p>
            <a:r>
              <a:rPr lang="en-US" sz="2000" dirty="0">
                <a:latin typeface="Gill Sans MT" panose="020B0502020104020203" pitchFamily="34" charset="0"/>
              </a:rPr>
              <a:t>	</a:t>
            </a:r>
            <a:r>
              <a:rPr lang="en-US" sz="2000" dirty="0" smtClean="0">
                <a:latin typeface="Gill Sans MT" panose="020B0502020104020203" pitchFamily="34" charset="0"/>
              </a:rPr>
              <a:t>		to anyone and everyone </a:t>
            </a:r>
          </a:p>
          <a:p>
            <a:endParaRPr lang="en-US" sz="1200" dirty="0" smtClean="0">
              <a:latin typeface="Gill Sans MT" panose="020B0502020104020203" pitchFamily="34" charset="0"/>
            </a:endParaRPr>
          </a:p>
          <a:p>
            <a:r>
              <a:rPr lang="en-US" sz="2000" dirty="0">
                <a:latin typeface="Gill Sans MT" panose="020B0502020104020203" pitchFamily="34" charset="0"/>
              </a:rPr>
              <a:t>	</a:t>
            </a:r>
            <a:r>
              <a:rPr lang="en-US" sz="2000" dirty="0" smtClean="0">
                <a:latin typeface="Gill Sans MT" panose="020B0502020104020203" pitchFamily="34" charset="0"/>
              </a:rPr>
              <a:t>			regardless of their job title </a:t>
            </a:r>
          </a:p>
          <a:p>
            <a:endParaRPr lang="en-US" sz="1200" dirty="0" smtClean="0">
              <a:latin typeface="Gill Sans MT" panose="020B0502020104020203" pitchFamily="34" charset="0"/>
            </a:endParaRPr>
          </a:p>
          <a:p>
            <a:r>
              <a:rPr lang="en-US" sz="2000" dirty="0">
                <a:latin typeface="Gill Sans MT" panose="020B0502020104020203" pitchFamily="34" charset="0"/>
              </a:rPr>
              <a:t>	</a:t>
            </a:r>
            <a:r>
              <a:rPr lang="en-US" sz="2000" dirty="0" smtClean="0">
                <a:latin typeface="Gill Sans MT" panose="020B0502020104020203" pitchFamily="34" charset="0"/>
              </a:rPr>
              <a:t>				or previous data experience</a:t>
            </a:r>
            <a:endParaRPr lang="en-US" sz="2000" dirty="0">
              <a:latin typeface="Gill Sans MT" panose="020B0502020104020203" pitchFamily="34" charset="0"/>
            </a:endParaRPr>
          </a:p>
        </p:txBody>
      </p:sp>
      <p:pic>
        <p:nvPicPr>
          <p:cNvPr id="1026" name="Picture 2" descr="C:\Users\terryt\AppData\Local\Microsoft\Windows\Temporary Internet Files\Content.IE5\064Z7POG\MP9004116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972" y="1173938"/>
            <a:ext cx="2437828" cy="195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0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1000"/>
                                        <p:tgtEl>
                                          <p:spTgt spid="5">
                                            <p:txEl>
                                              <p:pRg st="7" end="7"/>
                                            </p:txEl>
                                          </p:spTgt>
                                        </p:tgtEl>
                                      </p:cBhvr>
                                    </p:animEffect>
                                    <p:anim calcmode="lin" valueType="num">
                                      <p:cBhvr>
                                        <p:cTn id="3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1000"/>
                                        <p:tgtEl>
                                          <p:spTgt spid="5">
                                            <p:txEl>
                                              <p:pRg st="9" end="9"/>
                                            </p:txEl>
                                          </p:spTgt>
                                        </p:tgtEl>
                                      </p:cBhvr>
                                    </p:animEffect>
                                    <p:anim calcmode="lin" valueType="num">
                                      <p:cBhvr>
                                        <p:cTn id="4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1000"/>
                                        <p:tgtEl>
                                          <p:spTgt spid="5">
                                            <p:txEl>
                                              <p:pRg st="11" end="11"/>
                                            </p:txEl>
                                          </p:spTgt>
                                        </p:tgtEl>
                                      </p:cBhvr>
                                    </p:animEffect>
                                    <p:anim calcmode="lin" valueType="num">
                                      <p:cBhvr>
                                        <p:cTn id="48"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13" end="13"/>
                                            </p:txEl>
                                          </p:spTgt>
                                        </p:tgtEl>
                                        <p:attrNameLst>
                                          <p:attrName>style.visibility</p:attrName>
                                        </p:attrNameLst>
                                      </p:cBhvr>
                                      <p:to>
                                        <p:strVal val="visible"/>
                                      </p:to>
                                    </p:set>
                                    <p:animEffect transition="in" filter="fade">
                                      <p:cBhvr>
                                        <p:cTn id="54" dur="1000"/>
                                        <p:tgtEl>
                                          <p:spTgt spid="5">
                                            <p:txEl>
                                              <p:pRg st="13" end="13"/>
                                            </p:txEl>
                                          </p:spTgt>
                                        </p:tgtEl>
                                      </p:cBhvr>
                                    </p:animEffect>
                                    <p:anim calcmode="lin" valueType="num">
                                      <p:cBhvr>
                                        <p:cTn id="55"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
                                            <p:txEl>
                                              <p:pRg st="15" end="15"/>
                                            </p:txEl>
                                          </p:spTgt>
                                        </p:tgtEl>
                                        <p:attrNameLst>
                                          <p:attrName>style.visibility</p:attrName>
                                        </p:attrNameLst>
                                      </p:cBhvr>
                                      <p:to>
                                        <p:strVal val="visible"/>
                                      </p:to>
                                    </p:set>
                                    <p:animEffect transition="in" filter="fade">
                                      <p:cBhvr>
                                        <p:cTn id="61" dur="1000"/>
                                        <p:tgtEl>
                                          <p:spTgt spid="5">
                                            <p:txEl>
                                              <p:pRg st="15" end="15"/>
                                            </p:txEl>
                                          </p:spTgt>
                                        </p:tgtEl>
                                      </p:cBhvr>
                                    </p:animEffect>
                                    <p:anim calcmode="lin" valueType="num">
                                      <p:cBhvr>
                                        <p:cTn id="62"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
                                            <p:txEl>
                                              <p:pRg st="17" end="17"/>
                                            </p:txEl>
                                          </p:spTgt>
                                        </p:tgtEl>
                                        <p:attrNameLst>
                                          <p:attrName>style.visibility</p:attrName>
                                        </p:attrNameLst>
                                      </p:cBhvr>
                                      <p:to>
                                        <p:strVal val="visible"/>
                                      </p:to>
                                    </p:set>
                                    <p:animEffect transition="in" filter="fade">
                                      <p:cBhvr>
                                        <p:cTn id="68" dur="1000"/>
                                        <p:tgtEl>
                                          <p:spTgt spid="5">
                                            <p:txEl>
                                              <p:pRg st="17" end="17"/>
                                            </p:txEl>
                                          </p:spTgt>
                                        </p:tgtEl>
                                      </p:cBhvr>
                                    </p:animEffect>
                                    <p:anim calcmode="lin" valueType="num">
                                      <p:cBhvr>
                                        <p:cTn id="69" dur="1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
                                            <p:txEl>
                                              <p:pRg st="19" end="19"/>
                                            </p:txEl>
                                          </p:spTgt>
                                        </p:tgtEl>
                                        <p:attrNameLst>
                                          <p:attrName>style.visibility</p:attrName>
                                        </p:attrNameLst>
                                      </p:cBhvr>
                                      <p:to>
                                        <p:strVal val="visible"/>
                                      </p:to>
                                    </p:set>
                                    <p:animEffect transition="in" filter="fade">
                                      <p:cBhvr>
                                        <p:cTn id="75" dur="1000"/>
                                        <p:tgtEl>
                                          <p:spTgt spid="5">
                                            <p:txEl>
                                              <p:pRg st="19" end="19"/>
                                            </p:txEl>
                                          </p:spTgt>
                                        </p:tgtEl>
                                      </p:cBhvr>
                                    </p:animEffect>
                                    <p:anim calcmode="lin" valueType="num">
                                      <p:cBhvr>
                                        <p:cTn id="76" dur="1000" fill="hold"/>
                                        <p:tgtEl>
                                          <p:spTgt spid="5">
                                            <p:txEl>
                                              <p:pRg st="19" end="19"/>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228600"/>
            <a:ext cx="6629400" cy="707886"/>
          </a:xfrm>
          <a:prstGeom prst="rect">
            <a:avLst/>
          </a:prstGeom>
          <a:noFill/>
        </p:spPr>
        <p:txBody>
          <a:bodyPr wrap="square" rtlCol="0">
            <a:spAutoFit/>
          </a:bodyPr>
          <a:lstStyle/>
          <a:p>
            <a:pPr algn="ctr"/>
            <a:r>
              <a:rPr lang="en-US" sz="4000" dirty="0" smtClean="0">
                <a:latin typeface="Gill Sans MT" panose="020B0502020104020203" pitchFamily="34" charset="0"/>
              </a:rPr>
              <a:t>A Lighthouse was Born…</a:t>
            </a:r>
            <a:endParaRPr lang="en-US" sz="4000" dirty="0">
              <a:latin typeface="Gill Sans MT" panose="020B0502020104020203" pitchFamily="34" charset="0"/>
            </a:endParaRPr>
          </a:p>
        </p:txBody>
      </p:sp>
      <p:sp>
        <p:nvSpPr>
          <p:cNvPr id="6" name="TextBox 5"/>
          <p:cNvSpPr txBox="1"/>
          <p:nvPr/>
        </p:nvSpPr>
        <p:spPr>
          <a:xfrm>
            <a:off x="457200" y="1066800"/>
            <a:ext cx="8382000" cy="5632311"/>
          </a:xfrm>
          <a:prstGeom prst="rect">
            <a:avLst/>
          </a:prstGeom>
          <a:noFill/>
        </p:spPr>
        <p:txBody>
          <a:bodyPr wrap="square" rtlCol="0">
            <a:spAutoFit/>
          </a:bodyPr>
          <a:lstStyle/>
          <a:p>
            <a:endParaRPr lang="en-US" sz="2000" dirty="0" smtClean="0">
              <a:latin typeface="Gill Sans MT" panose="020B0502020104020203" pitchFamily="34" charset="0"/>
            </a:endParaRPr>
          </a:p>
          <a:p>
            <a:r>
              <a:rPr lang="en-US" sz="2000" dirty="0" smtClean="0">
                <a:latin typeface="Gill Sans MT" panose="020B0502020104020203" pitchFamily="34" charset="0"/>
              </a:rPr>
              <a:t>		</a:t>
            </a:r>
          </a:p>
          <a:p>
            <a:r>
              <a:rPr lang="en-US" sz="2000" dirty="0">
                <a:latin typeface="Gill Sans MT" panose="020B0502020104020203" pitchFamily="34" charset="0"/>
              </a:rPr>
              <a:t>	</a:t>
            </a:r>
            <a:r>
              <a:rPr lang="en-US" sz="2000" dirty="0" smtClean="0">
                <a:latin typeface="Gill Sans MT" panose="020B0502020104020203" pitchFamily="34" charset="0"/>
              </a:rPr>
              <a:t>		          The NASBLA Lighthouse Online Forum</a:t>
            </a:r>
          </a:p>
          <a:p>
            <a:endParaRPr lang="en-US" sz="2000" dirty="0">
              <a:latin typeface="Gill Sans MT" panose="020B0502020104020203" pitchFamily="34" charset="0"/>
            </a:endParaRPr>
          </a:p>
          <a:p>
            <a:pPr marL="0" lvl="1"/>
            <a:r>
              <a:rPr lang="en-US" sz="2000" dirty="0" smtClean="0">
                <a:latin typeface="Gill Sans MT" panose="020B0502020104020203" pitchFamily="34" charset="0"/>
              </a:rPr>
              <a:t>				         </a:t>
            </a:r>
            <a:r>
              <a:rPr lang="en-US" sz="2000" b="1" dirty="0" smtClean="0">
                <a:solidFill>
                  <a:srgbClr val="00B0F0"/>
                </a:solidFill>
                <a:latin typeface="Gill Sans MT" panose="020B0502020104020203" pitchFamily="34" charset="0"/>
              </a:rPr>
              <a:t>www.nasbla.org/Lighthouse</a:t>
            </a:r>
          </a:p>
          <a:p>
            <a:endParaRPr lang="en-US" sz="2000" dirty="0" smtClean="0">
              <a:latin typeface="Gill Sans MT" panose="020B0502020104020203" pitchFamily="34" charset="0"/>
            </a:endParaRPr>
          </a:p>
          <a:p>
            <a:pPr algn="ctr"/>
            <a:r>
              <a:rPr lang="en-US" sz="2000" dirty="0" smtClean="0">
                <a:latin typeface="Gill Sans MT" panose="020B0502020104020203" pitchFamily="34" charset="0"/>
              </a:rPr>
              <a:t>			          An interactive online website destination 			    for your data needs</a:t>
            </a:r>
          </a:p>
          <a:p>
            <a:pPr algn="ctr"/>
            <a:endParaRPr lang="en-US" sz="2000" dirty="0">
              <a:latin typeface="Gill Sans MT" panose="020B0502020104020203" pitchFamily="34" charset="0"/>
            </a:endParaRPr>
          </a:p>
          <a:p>
            <a:pPr algn="ctr"/>
            <a:endParaRPr lang="en-US" sz="2000" dirty="0" smtClean="0">
              <a:latin typeface="Gill Sans MT" panose="020B0502020104020203" pitchFamily="34" charset="0"/>
            </a:endParaRPr>
          </a:p>
          <a:p>
            <a:pPr algn="ctr"/>
            <a:endParaRPr lang="en-US" sz="2000" dirty="0" smtClean="0">
              <a:latin typeface="Gill Sans MT" panose="020B0502020104020203" pitchFamily="34" charset="0"/>
            </a:endParaRPr>
          </a:p>
          <a:p>
            <a:pPr algn="ctr"/>
            <a:r>
              <a:rPr lang="en-US" sz="2000" dirty="0" smtClean="0">
                <a:latin typeface="Gill Sans MT" panose="020B0502020104020203" pitchFamily="34" charset="0"/>
              </a:rPr>
              <a:t>Kris Wahlers, CO – Tour of The NASBLA Lighthouse</a:t>
            </a:r>
          </a:p>
          <a:p>
            <a:pPr algn="ctr"/>
            <a:endParaRPr lang="en-US" sz="2000" dirty="0">
              <a:latin typeface="Gill Sans MT" panose="020B0502020104020203" pitchFamily="34" charset="0"/>
            </a:endParaRPr>
          </a:p>
          <a:p>
            <a:pPr algn="ctr"/>
            <a:r>
              <a:rPr lang="en-US" sz="2000" dirty="0" smtClean="0">
                <a:latin typeface="Gill Sans MT" panose="020B0502020104020203" pitchFamily="34" charset="0"/>
              </a:rPr>
              <a:t>Glenn Moates/Eric </a:t>
            </a:r>
            <a:r>
              <a:rPr lang="en-US" sz="2000" dirty="0" err="1" smtClean="0">
                <a:latin typeface="Gill Sans MT" panose="020B0502020104020203" pitchFamily="34" charset="0"/>
              </a:rPr>
              <a:t>Lundin</a:t>
            </a:r>
            <a:r>
              <a:rPr lang="en-US" sz="2000" dirty="0" smtClean="0">
                <a:latin typeface="Gill Sans MT" panose="020B0502020104020203" pitchFamily="34" charset="0"/>
              </a:rPr>
              <a:t>/Tammy Terry – </a:t>
            </a:r>
          </a:p>
          <a:p>
            <a:pPr algn="ctr"/>
            <a:r>
              <a:rPr lang="en-US" sz="2000" dirty="0" smtClean="0">
                <a:latin typeface="Gill Sans MT" panose="020B0502020104020203" pitchFamily="34" charset="0"/>
              </a:rPr>
              <a:t>Discussion of additional tools within The NASBLA Lighthouse</a:t>
            </a:r>
          </a:p>
          <a:p>
            <a:pPr algn="ctr"/>
            <a:endParaRPr lang="en-US" sz="2000" dirty="0" smtClean="0">
              <a:latin typeface="Gill Sans MT" panose="020B0502020104020203" pitchFamily="34" charset="0"/>
            </a:endParaRPr>
          </a:p>
          <a:p>
            <a:pPr algn="ctr"/>
            <a:endParaRPr lang="en-US" sz="2000" dirty="0" smtClean="0">
              <a:latin typeface="Gill Sans MT" panose="020B0502020104020203" pitchFamily="34" charset="0"/>
            </a:endParaRPr>
          </a:p>
          <a:p>
            <a:endParaRPr lang="en-US" sz="2000" dirty="0">
              <a:latin typeface="Gill Sans MT" panose="020B05020201040202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524000"/>
            <a:ext cx="1517496" cy="2133600"/>
          </a:xfrm>
          <a:prstGeom prst="rect">
            <a:avLst/>
          </a:prstGeom>
        </p:spPr>
      </p:pic>
    </p:spTree>
    <p:extLst>
      <p:ext uri="{BB962C8B-B14F-4D97-AF65-F5344CB8AC3E}">
        <p14:creationId xmlns:p14="http://schemas.microsoft.com/office/powerpoint/2010/main" val="147732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584775"/>
          </a:xfrm>
          <a:prstGeom prst="rect">
            <a:avLst/>
          </a:prstGeom>
          <a:noFill/>
        </p:spPr>
        <p:txBody>
          <a:bodyPr wrap="square" rtlCol="0">
            <a:spAutoFit/>
          </a:bodyPr>
          <a:lstStyle/>
          <a:p>
            <a:pPr algn="ctr"/>
            <a:r>
              <a:rPr lang="en-US" sz="3200" dirty="0" smtClean="0">
                <a:latin typeface="Gill Sans MT" panose="020B0502020104020203" pitchFamily="34" charset="0"/>
              </a:rPr>
              <a:t>The NASBLA Lighthouse: Landing/Launch Page</a:t>
            </a:r>
            <a:endParaRPr lang="en-US" sz="3200" dirty="0">
              <a:latin typeface="Gill Sans MT" panose="020B0502020104020203" pitchFamily="34" charset="0"/>
            </a:endParaRPr>
          </a:p>
        </p:txBody>
      </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00" y="6047599"/>
            <a:ext cx="419100" cy="589255"/>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7951" t="9033" r="7673" b="21720"/>
          <a:stretch/>
        </p:blipFill>
        <p:spPr>
          <a:xfrm>
            <a:off x="1974484" y="1219200"/>
            <a:ext cx="5264516" cy="5417654"/>
          </a:xfrm>
          <a:prstGeom prst="rect">
            <a:avLst/>
          </a:prstGeom>
        </p:spPr>
      </p:pic>
    </p:spTree>
    <p:extLst>
      <p:ext uri="{BB962C8B-B14F-4D97-AF65-F5344CB8AC3E}">
        <p14:creationId xmlns:p14="http://schemas.microsoft.com/office/powerpoint/2010/main" val="42196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584775"/>
          </a:xfrm>
          <a:prstGeom prst="rect">
            <a:avLst/>
          </a:prstGeom>
          <a:noFill/>
        </p:spPr>
        <p:txBody>
          <a:bodyPr wrap="square" rtlCol="0">
            <a:spAutoFit/>
          </a:bodyPr>
          <a:lstStyle/>
          <a:p>
            <a:pPr algn="ctr"/>
            <a:r>
              <a:rPr lang="en-US" sz="3200" dirty="0" smtClean="0">
                <a:latin typeface="Gill Sans MT" panose="020B0502020104020203" pitchFamily="34" charset="0"/>
              </a:rPr>
              <a:t>The NASBLA Lighthouse: On the Horizon</a:t>
            </a:r>
            <a:endParaRPr lang="en-US" sz="3200" dirty="0">
              <a:latin typeface="Gill Sans MT" panose="020B0502020104020203"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672" t="9033" r="7117" b="21290"/>
          <a:stretch/>
        </p:blipFill>
        <p:spPr>
          <a:xfrm>
            <a:off x="1979400" y="1042219"/>
            <a:ext cx="5259600" cy="5568988"/>
          </a:xfrm>
          <a:prstGeom prst="rect">
            <a:avLst/>
          </a:prstGeom>
        </p:spPr>
      </p:pic>
    </p:spTree>
    <p:extLst>
      <p:ext uri="{BB962C8B-B14F-4D97-AF65-F5344CB8AC3E}">
        <p14:creationId xmlns:p14="http://schemas.microsoft.com/office/powerpoint/2010/main" val="163124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584775"/>
          </a:xfrm>
          <a:prstGeom prst="rect">
            <a:avLst/>
          </a:prstGeom>
          <a:noFill/>
        </p:spPr>
        <p:txBody>
          <a:bodyPr wrap="square" rtlCol="0">
            <a:spAutoFit/>
          </a:bodyPr>
          <a:lstStyle/>
          <a:p>
            <a:pPr algn="ctr"/>
            <a:r>
              <a:rPr lang="en-US" sz="3200" dirty="0" smtClean="0">
                <a:latin typeface="Gill Sans MT" panose="020B0502020104020203" pitchFamily="34" charset="0"/>
              </a:rPr>
              <a:t>The NASBLA Lighthouse: Discussion Forum</a:t>
            </a:r>
            <a:endParaRPr lang="en-US" sz="3200" dirty="0">
              <a:latin typeface="Gill Sans MT" panose="020B0502020104020203"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951" t="9033" r="7951" b="22580"/>
          <a:stretch/>
        </p:blipFill>
        <p:spPr>
          <a:xfrm>
            <a:off x="1979400" y="1042219"/>
            <a:ext cx="5259600" cy="5538255"/>
          </a:xfrm>
          <a:prstGeom prst="rect">
            <a:avLst/>
          </a:prstGeom>
        </p:spPr>
      </p:pic>
    </p:spTree>
    <p:extLst>
      <p:ext uri="{BB962C8B-B14F-4D97-AF65-F5344CB8AC3E}">
        <p14:creationId xmlns:p14="http://schemas.microsoft.com/office/powerpoint/2010/main" val="163124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584775"/>
          </a:xfrm>
          <a:prstGeom prst="rect">
            <a:avLst/>
          </a:prstGeom>
          <a:noFill/>
        </p:spPr>
        <p:txBody>
          <a:bodyPr wrap="square" rtlCol="0">
            <a:spAutoFit/>
          </a:bodyPr>
          <a:lstStyle/>
          <a:p>
            <a:pPr algn="ctr"/>
            <a:r>
              <a:rPr lang="en-US" sz="3200" dirty="0" smtClean="0">
                <a:latin typeface="Gill Sans MT" panose="020B0502020104020203" pitchFamily="34" charset="0"/>
              </a:rPr>
              <a:t>The NASBLA Lighthouse: Getting Equipped</a:t>
            </a:r>
            <a:endParaRPr lang="en-US" sz="3200" dirty="0">
              <a:latin typeface="Gill Sans MT" panose="020B0502020104020203"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396" t="9033" r="7394" b="22151"/>
          <a:stretch/>
        </p:blipFill>
        <p:spPr>
          <a:xfrm>
            <a:off x="1979400" y="1042218"/>
            <a:ext cx="5295956" cy="5538256"/>
          </a:xfrm>
          <a:prstGeom prst="rect">
            <a:avLst/>
          </a:prstGeom>
        </p:spPr>
      </p:pic>
    </p:spTree>
    <p:extLst>
      <p:ext uri="{BB962C8B-B14F-4D97-AF65-F5344CB8AC3E}">
        <p14:creationId xmlns:p14="http://schemas.microsoft.com/office/powerpoint/2010/main" val="163124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584775"/>
          </a:xfrm>
          <a:prstGeom prst="rect">
            <a:avLst/>
          </a:prstGeom>
          <a:noFill/>
        </p:spPr>
        <p:txBody>
          <a:bodyPr wrap="square" rtlCol="0">
            <a:spAutoFit/>
          </a:bodyPr>
          <a:lstStyle/>
          <a:p>
            <a:pPr algn="ctr"/>
            <a:r>
              <a:rPr lang="en-US" sz="3200" dirty="0" smtClean="0">
                <a:latin typeface="Gill Sans MT" panose="020B0502020104020203" pitchFamily="34" charset="0"/>
              </a:rPr>
              <a:t>The NASBLA Lighthouse: Library</a:t>
            </a:r>
            <a:endParaRPr lang="en-US" sz="3200" dirty="0">
              <a:latin typeface="Gill Sans MT" panose="020B0502020104020203"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396" t="8817" r="7951" b="22150"/>
          <a:stretch/>
        </p:blipFill>
        <p:spPr>
          <a:xfrm>
            <a:off x="2003981" y="1042218"/>
            <a:ext cx="5271375" cy="5566156"/>
          </a:xfrm>
          <a:prstGeom prst="rect">
            <a:avLst/>
          </a:prstGeom>
        </p:spPr>
      </p:pic>
    </p:spTree>
    <p:extLst>
      <p:ext uri="{BB962C8B-B14F-4D97-AF65-F5344CB8AC3E}">
        <p14:creationId xmlns:p14="http://schemas.microsoft.com/office/powerpoint/2010/main" val="163124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584775"/>
          </a:xfrm>
          <a:prstGeom prst="rect">
            <a:avLst/>
          </a:prstGeom>
          <a:noFill/>
        </p:spPr>
        <p:txBody>
          <a:bodyPr wrap="square" rtlCol="0">
            <a:spAutoFit/>
          </a:bodyPr>
          <a:lstStyle/>
          <a:p>
            <a:pPr algn="ctr"/>
            <a:r>
              <a:rPr lang="en-US" sz="3200" dirty="0" smtClean="0">
                <a:latin typeface="Gill Sans MT" panose="020B0502020104020203" pitchFamily="34" charset="0"/>
              </a:rPr>
              <a:t>The NASBLA Lighthouse: Give Us Your Input</a:t>
            </a:r>
            <a:endParaRPr lang="en-US" sz="3200" dirty="0">
              <a:latin typeface="Gill Sans MT" panose="020B0502020104020203"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689" t="8817" r="7410" b="22150"/>
          <a:stretch/>
        </p:blipFill>
        <p:spPr>
          <a:xfrm>
            <a:off x="2003980" y="1042217"/>
            <a:ext cx="5271376" cy="5547907"/>
          </a:xfrm>
          <a:prstGeom prst="rect">
            <a:avLst/>
          </a:prstGeom>
        </p:spPr>
      </p:pic>
    </p:spTree>
    <p:extLst>
      <p:ext uri="{BB962C8B-B14F-4D97-AF65-F5344CB8AC3E}">
        <p14:creationId xmlns:p14="http://schemas.microsoft.com/office/powerpoint/2010/main" val="163124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1299</Words>
  <Application>Microsoft Office PowerPoint</Application>
  <PresentationFormat>On-screen Show (4:3)</PresentationFormat>
  <Paragraphs>245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Valued Customer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Ohio-DNR</dc:creator>
  <cp:lastModifiedBy>cmoore</cp:lastModifiedBy>
  <cp:revision>45</cp:revision>
  <dcterms:created xsi:type="dcterms:W3CDTF">2014-10-09T17:23:27Z</dcterms:created>
  <dcterms:modified xsi:type="dcterms:W3CDTF">2014-12-03T15:23:49Z</dcterms:modified>
</cp:coreProperties>
</file>