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5"/>
  </p:notesMasterIdLst>
  <p:sldIdLst>
    <p:sldId id="323" r:id="rId3"/>
    <p:sldId id="324" r:id="rId4"/>
    <p:sldId id="330" r:id="rId5"/>
    <p:sldId id="325" r:id="rId6"/>
    <p:sldId id="327" r:id="rId7"/>
    <p:sldId id="334" r:id="rId8"/>
    <p:sldId id="335" r:id="rId9"/>
    <p:sldId id="328" r:id="rId10"/>
    <p:sldId id="329" r:id="rId11"/>
    <p:sldId id="326" r:id="rId12"/>
    <p:sldId id="332" r:id="rId13"/>
    <p:sldId id="333" r:id="rId14"/>
    <p:sldId id="331" r:id="rId15"/>
    <p:sldId id="256" r:id="rId16"/>
    <p:sldId id="336" r:id="rId17"/>
    <p:sldId id="299" r:id="rId18"/>
    <p:sldId id="294" r:id="rId19"/>
    <p:sldId id="317" r:id="rId20"/>
    <p:sldId id="318" r:id="rId21"/>
    <p:sldId id="316" r:id="rId22"/>
    <p:sldId id="319" r:id="rId23"/>
    <p:sldId id="29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00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06"/>
    <p:restoredTop sz="94670"/>
  </p:normalViewPr>
  <p:slideViewPr>
    <p:cSldViewPr>
      <p:cViewPr varScale="1">
        <p:scale>
          <a:sx n="95" d="100"/>
          <a:sy n="95" d="100"/>
        </p:scale>
        <p:origin x="2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796"/>
    </p:cViewPr>
  </p:sorterViewPr>
  <p:notesViewPr>
    <p:cSldViewPr>
      <p:cViewPr varScale="1">
        <p:scale>
          <a:sx n="57" d="100"/>
          <a:sy n="57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56E2702-8BC4-48BC-922B-44C314AEAD17}" type="datetimeFigureOut">
              <a:rPr lang="en-US"/>
              <a:pPr>
                <a:defRPr/>
              </a:pPr>
              <a:t>9/10/17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7241617-38BC-4530-A3EE-71519A928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61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363" y="4549775"/>
            <a:ext cx="8455025" cy="969963"/>
          </a:xfrm>
        </p:spPr>
        <p:txBody>
          <a:bodyPr/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5514975"/>
            <a:ext cx="6400800" cy="5111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399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C06E2-B976-49B5-836A-9474A544247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A246-6428-425B-8093-241965C1C98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604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ED7D-0893-4437-A23D-67D0F421392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668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829175"/>
            <a:ext cx="8455025" cy="919163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>
            <a:lvl1pPr>
              <a:defRPr sz="4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757863"/>
            <a:ext cx="6400800" cy="517525"/>
          </a:xfrm>
          <a:effectLst>
            <a:outerShdw dist="17961" dir="2700000" algn="ctr" rotWithShape="0">
              <a:srgbClr val="FFFFFF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2388"/>
            <a:ext cx="2133600" cy="338137"/>
          </a:xfrm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2388"/>
            <a:ext cx="2895600" cy="3381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2388"/>
            <a:ext cx="2133600" cy="338137"/>
          </a:xfrm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2862-02FF-45A5-A3EF-2ED0399C0B8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94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/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EB71F-BC2D-4B1D-88D5-7B576A7423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26F5-2653-400B-802F-52AC3DD3E4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3936573"/>
      </p:ext>
    </p:extLst>
  </p:cSld>
  <p:clrMapOvr>
    <a:masterClrMapping/>
  </p:clrMapOvr>
  <p:transition spd="slow">
    <p:cover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3891-DAAC-4358-B0D6-4030C91061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99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82C4-A1CB-445B-8B4D-CA5B62AC725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418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532F-5594-4848-82AB-1B71FC88F52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72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BF9B-1C6C-49B7-B36F-C3D6FCA9885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5029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F234-0748-445A-89E4-88C176B54FD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297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97F4-E0A6-4C3F-852C-6EED15D8019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726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6126F5-2653-400B-802F-52AC3DD3E4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0AEAA5-B6E0-464F-8CA9-9E8FA1DC4B20}" type="datetimeFigureOut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8EB71F-BC2D-4B1D-88D5-7B576A74230D}" type="slidenum">
              <a:rPr 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nasbla.org/nasblamain/advocacy/policy/fedreg/cgregs" TargetMode="External"/><Relationship Id="rId3" Type="http://schemas.openxmlformats.org/officeDocument/2006/relationships/hyperlink" Target="http://www.regulations.go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homeport.uscg.mil/NBSA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267201"/>
            <a:ext cx="8455025" cy="12192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Federal Regulations &amp; Regulatory Reform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57863"/>
            <a:ext cx="8991600" cy="1100137"/>
          </a:xfrm>
        </p:spPr>
        <p:txBody>
          <a:bodyPr/>
          <a:lstStyle/>
          <a:p>
            <a:r>
              <a:rPr lang="en-US" dirty="0" smtClean="0"/>
              <a:t>Richard Moore, Chair, </a:t>
            </a:r>
            <a:r>
              <a:rPr lang="en-US" dirty="0" smtClean="0"/>
              <a:t>NBSAC </a:t>
            </a:r>
            <a:r>
              <a:rPr lang="en-US" smtClean="0"/>
              <a:t>Regulatory Reform Subcommittee</a:t>
            </a:r>
            <a:endParaRPr lang="en-US" dirty="0" smtClean="0"/>
          </a:p>
          <a:p>
            <a:r>
              <a:rPr lang="en-US" dirty="0" smtClean="0"/>
              <a:t>Jeff Ludwig, Regulatory Development Manager, USCG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Sponsor office develops a project proposal for consideration by the Marine Safety &amp; Security Council (MSSC)</a:t>
            </a:r>
          </a:p>
          <a:p>
            <a:pPr lvl="1"/>
            <a:r>
              <a:rPr lang="en-US" dirty="0" smtClean="0"/>
              <a:t>MSSC is </a:t>
            </a:r>
            <a:r>
              <a:rPr lang="en-US" dirty="0"/>
              <a:t>the Commandant’s advisory body for regulatory initiatives, the council approves all new rulemaking projects</a:t>
            </a:r>
          </a:p>
          <a:p>
            <a:pPr lvl="1"/>
            <a:r>
              <a:rPr lang="en-US" dirty="0" smtClean="0"/>
              <a:t>The proposal is basically an executive summary, with the policy fairly developed and alternatives presented/discussed</a:t>
            </a:r>
          </a:p>
        </p:txBody>
      </p:sp>
    </p:spTree>
    <p:extLst>
      <p:ext uri="{BB962C8B-B14F-4D97-AF65-F5344CB8AC3E}">
        <p14:creationId xmlns:p14="http://schemas.microsoft.com/office/powerpoint/2010/main" val="1681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MSSC Approval</a:t>
            </a:r>
          </a:p>
          <a:p>
            <a:pPr lvl="1"/>
            <a:r>
              <a:rPr lang="en-US" dirty="0" smtClean="0"/>
              <a:t>APA kicks in and project team assigned</a:t>
            </a:r>
          </a:p>
          <a:p>
            <a:pPr lvl="2"/>
            <a:r>
              <a:rPr lang="en-US" dirty="0" smtClean="0"/>
              <a:t>Project Manager</a:t>
            </a:r>
          </a:p>
          <a:p>
            <a:pPr lvl="2"/>
            <a:r>
              <a:rPr lang="en-US" dirty="0" smtClean="0"/>
              <a:t>Subject Matter Expert (SME)</a:t>
            </a:r>
          </a:p>
          <a:p>
            <a:pPr lvl="2"/>
            <a:r>
              <a:rPr lang="en-US" dirty="0" smtClean="0"/>
              <a:t>Economist</a:t>
            </a:r>
          </a:p>
          <a:p>
            <a:pPr lvl="2"/>
            <a:r>
              <a:rPr lang="en-US" dirty="0" smtClean="0"/>
              <a:t>Attorney</a:t>
            </a:r>
          </a:p>
          <a:p>
            <a:pPr lvl="2"/>
            <a:r>
              <a:rPr lang="en-US" dirty="0" smtClean="0"/>
              <a:t>Technical Writer</a:t>
            </a:r>
          </a:p>
        </p:txBody>
      </p:sp>
    </p:spTree>
    <p:extLst>
      <p:ext uri="{BB962C8B-B14F-4D97-AF65-F5344CB8AC3E}">
        <p14:creationId xmlns:p14="http://schemas.microsoft.com/office/powerpoint/2010/main" val="14935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Documents drafted</a:t>
            </a:r>
          </a:p>
          <a:p>
            <a:r>
              <a:rPr lang="en-US" dirty="0" smtClean="0"/>
              <a:t>Multiple levels of review</a:t>
            </a:r>
          </a:p>
          <a:p>
            <a:pPr lvl="1"/>
            <a:r>
              <a:rPr lang="en-US" dirty="0"/>
              <a:t>If non-significant (&lt;$100m) DHS</a:t>
            </a:r>
          </a:p>
          <a:p>
            <a:pPr lvl="1"/>
            <a:r>
              <a:rPr lang="en-US" dirty="0"/>
              <a:t>If significant </a:t>
            </a:r>
            <a:r>
              <a:rPr lang="en-US" dirty="0" smtClean="0"/>
              <a:t>OMB</a:t>
            </a:r>
          </a:p>
          <a:p>
            <a:r>
              <a:rPr lang="en-US" dirty="0" smtClean="0"/>
              <a:t>Rulemaking document published for public comment </a:t>
            </a:r>
            <a:r>
              <a:rPr lang="mr-IN" dirty="0" smtClean="0"/>
              <a:t>–</a:t>
            </a:r>
            <a:r>
              <a:rPr lang="en-US" dirty="0" smtClean="0"/>
              <a:t> usually 90 days in USCG</a:t>
            </a:r>
          </a:p>
          <a:p>
            <a:r>
              <a:rPr lang="en-US" dirty="0" smtClean="0"/>
              <a:t>Comments reviewed, addressed and final agency action taken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Public Comment </a:t>
            </a:r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www.nasbla.org/nasblamain/advocacy/policy/fedreg/cgregs</a:t>
            </a:r>
            <a:endParaRPr lang="en-US" u="sng" dirty="0"/>
          </a:p>
          <a:p>
            <a:pPr lvl="1"/>
            <a:r>
              <a:rPr lang="en-US" dirty="0" smtClean="0"/>
              <a:t>Comment period closes today at midnight!!</a:t>
            </a:r>
          </a:p>
          <a:p>
            <a:pPr lvl="2"/>
            <a:r>
              <a:rPr lang="en-US" dirty="0" smtClean="0">
                <a:hlinkClick r:id="rId3"/>
              </a:rPr>
              <a:t>http://www.r</a:t>
            </a:r>
            <a:r>
              <a:rPr lang="en-US" dirty="0" smtClean="0">
                <a:hlinkClick r:id="rId3"/>
              </a:rPr>
              <a:t>egulations.gov</a:t>
            </a:r>
            <a:endParaRPr lang="en-US" dirty="0" smtClean="0"/>
          </a:p>
          <a:p>
            <a:pPr lvl="2"/>
            <a:r>
              <a:rPr lang="en-US" dirty="0" smtClean="0"/>
              <a:t>docket </a:t>
            </a:r>
            <a:r>
              <a:rPr lang="en-US" dirty="0" smtClean="0"/>
              <a:t># USCG-2017-0480</a:t>
            </a:r>
          </a:p>
          <a:p>
            <a:r>
              <a:rPr lang="en-US" dirty="0" smtClean="0"/>
              <a:t>Advisory </a:t>
            </a:r>
            <a:r>
              <a:rPr lang="en-US" dirty="0" err="1" smtClean="0"/>
              <a:t>Committeee</a:t>
            </a:r>
            <a:r>
              <a:rPr lang="en-US" dirty="0" smtClean="0"/>
              <a:t> Review</a:t>
            </a:r>
          </a:p>
          <a:p>
            <a:pPr lvl="1"/>
            <a:r>
              <a:rPr lang="en-US" dirty="0"/>
              <a:t>NBSAC Regulatory Review Subcommittee</a:t>
            </a:r>
          </a:p>
          <a:p>
            <a:pPr lvl="2"/>
            <a:r>
              <a:rPr lang="en-US" dirty="0"/>
              <a:t>Richard Moore and John </a:t>
            </a:r>
            <a:r>
              <a:rPr lang="en-US" dirty="0" smtClean="0"/>
              <a:t>Johnson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/>
              <a:t>Review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2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029200"/>
            <a:ext cx="7086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Sections of Regulation Under Review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0BF9B-1C6C-49B7-B36F-C3D6FCA9885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732" y="106908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Subcommittee </a:t>
            </a:r>
            <a:r>
              <a:rPr lang="en-US" sz="40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Calls</a:t>
            </a:r>
            <a:endParaRPr lang="en-US" sz="4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534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NBSAC </a:t>
            </a:r>
            <a:r>
              <a:rPr lang="en-US" sz="3200" dirty="0" err="1" smtClean="0"/>
              <a:t>Reg</a:t>
            </a:r>
            <a:r>
              <a:rPr lang="en-US" sz="3200" dirty="0" smtClean="0"/>
              <a:t> Review Subcommittee has held  4 calls to date: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Initial discussions on 33 CFR 173/4 (accident reporting); 33 CFR 173/174 (numbering); 33 CFR 177; 33 CFR 187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Future calls on 33 CFR 179/181/183 and 33 CFR 175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Information available at: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800" dirty="0">
                <a:hlinkClick r:id="rId2"/>
              </a:rPr>
              <a:t>h</a:t>
            </a:r>
            <a:r>
              <a:rPr lang="en-US" sz="2800" dirty="0" smtClean="0">
                <a:hlinkClick r:id="rId2"/>
              </a:rPr>
              <a:t>ttps://homeport.uscg.mil/NBSAC</a:t>
            </a:r>
            <a:r>
              <a:rPr lang="en-US" sz="2800" dirty="0" smtClean="0"/>
              <a:t> - look for regulatory review subcommittee in “Announcements” section at top of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5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52862-02FF-45A5-A3EF-2ED0399C0B8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4876800" cy="4449763"/>
          </a:xfrm>
        </p:spPr>
        <p:txBody>
          <a:bodyPr anchor="ctr"/>
          <a:lstStyle/>
          <a:p>
            <a:endParaRPr lang="en-US" dirty="0" smtClean="0"/>
          </a:p>
          <a:p>
            <a:r>
              <a:rPr lang="en-US" dirty="0" smtClean="0"/>
              <a:t>33 CFR 177</a:t>
            </a:r>
          </a:p>
          <a:p>
            <a:pPr lvl="1"/>
            <a:r>
              <a:rPr lang="en-US" sz="2400" dirty="0"/>
              <a:t>Correction of Especially Hazardous Conditions</a:t>
            </a:r>
          </a:p>
          <a:p>
            <a:pPr lvl="1" algn="ctr"/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2581115"/>
            <a:ext cx="4759616" cy="26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20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449763"/>
          </a:xfrm>
        </p:spPr>
        <p:txBody>
          <a:bodyPr anchor="ctr"/>
          <a:lstStyle/>
          <a:p>
            <a:endParaRPr lang="en-US" sz="3200" dirty="0" smtClean="0"/>
          </a:p>
          <a:p>
            <a:r>
              <a:rPr lang="en-US" sz="3200" dirty="0" smtClean="0"/>
              <a:t>33 CFR 187</a:t>
            </a:r>
          </a:p>
          <a:p>
            <a:pPr lvl="1"/>
            <a:r>
              <a:rPr lang="en-US" dirty="0"/>
              <a:t>Vessel Identification System (VIS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F3891-DAAC-4358-B0D6-4030C910615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100" y="2286000"/>
            <a:ext cx="4648200" cy="30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55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449763"/>
          </a:xfrm>
        </p:spPr>
        <p:txBody>
          <a:bodyPr anchor="ctr"/>
          <a:lstStyle/>
          <a:p>
            <a:r>
              <a:rPr lang="en-US" sz="3200" dirty="0" smtClean="0"/>
              <a:t>33 CFR 173/174</a:t>
            </a:r>
          </a:p>
          <a:p>
            <a:pPr lvl="1"/>
            <a:r>
              <a:rPr lang="en-US" dirty="0" smtClean="0"/>
              <a:t>Vessel Numbering </a:t>
            </a:r>
          </a:p>
          <a:p>
            <a:pPr lvl="1"/>
            <a:r>
              <a:rPr lang="en-US" dirty="0" smtClean="0"/>
              <a:t>State Numbering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F3891-DAAC-4358-B0D6-4030C910615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2344924"/>
            <a:ext cx="4800600" cy="32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49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449763"/>
          </a:xfrm>
        </p:spPr>
        <p:txBody>
          <a:bodyPr anchor="ctr"/>
          <a:lstStyle/>
          <a:p>
            <a:r>
              <a:rPr lang="en-US" sz="3200" dirty="0" smtClean="0"/>
              <a:t>33 CFR 179/181/183</a:t>
            </a:r>
          </a:p>
          <a:p>
            <a:pPr lvl="1"/>
            <a:r>
              <a:rPr lang="en-US" dirty="0" smtClean="0"/>
              <a:t>Defect Notification</a:t>
            </a:r>
          </a:p>
          <a:p>
            <a:pPr lvl="1"/>
            <a:r>
              <a:rPr lang="en-US" dirty="0" smtClean="0"/>
              <a:t>Manufacturer Requirements</a:t>
            </a:r>
          </a:p>
          <a:p>
            <a:pPr lvl="1"/>
            <a:r>
              <a:rPr lang="en-US" dirty="0" smtClean="0"/>
              <a:t>Boats &amp; Associated Equipment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F3891-DAAC-4358-B0D6-4030C910615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292" y="2590800"/>
            <a:ext cx="5105400" cy="25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48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USCG HQ’s Regulatory Development Process</a:t>
            </a:r>
          </a:p>
          <a:p>
            <a:endParaRPr lang="en-US" dirty="0" smtClean="0"/>
          </a:p>
          <a:p>
            <a:r>
              <a:rPr lang="en-US" dirty="0" smtClean="0"/>
              <a:t>Regulatory Reform/Review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449763"/>
          </a:xfrm>
        </p:spPr>
        <p:txBody>
          <a:bodyPr anchor="ctr"/>
          <a:lstStyle/>
          <a:p>
            <a:endParaRPr lang="en-US" sz="3200" dirty="0" smtClean="0"/>
          </a:p>
          <a:p>
            <a:r>
              <a:rPr lang="en-US" sz="3200" dirty="0" smtClean="0"/>
              <a:t>33 CFR 173/174 </a:t>
            </a:r>
            <a:endParaRPr lang="en-US" sz="3200" dirty="0"/>
          </a:p>
          <a:p>
            <a:pPr lvl="1"/>
            <a:r>
              <a:rPr lang="en-US" dirty="0" smtClean="0"/>
              <a:t>Casualty &amp; Accident Reporting</a:t>
            </a:r>
          </a:p>
          <a:p>
            <a:pPr lvl="1"/>
            <a:r>
              <a:rPr lang="en-US" dirty="0" smtClean="0"/>
              <a:t>State Casualty Reporting Systems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F3891-DAAC-4358-B0D6-4030C910615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260" y="2133600"/>
            <a:ext cx="4335880" cy="32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17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449763"/>
          </a:xfrm>
        </p:spPr>
        <p:txBody>
          <a:bodyPr anchor="ctr"/>
          <a:lstStyle/>
          <a:p>
            <a:r>
              <a:rPr lang="en-US" sz="3200" dirty="0" smtClean="0"/>
              <a:t>33 CFR 175</a:t>
            </a:r>
          </a:p>
          <a:p>
            <a:pPr lvl="1"/>
            <a:r>
              <a:rPr lang="en-US" dirty="0" smtClean="0"/>
              <a:t>Equipment Requirements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F3891-DAAC-4358-B0D6-4030C910615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951" y="1467982"/>
            <a:ext cx="3504649" cy="25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62200"/>
            <a:ext cx="2273300" cy="356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59" y="396343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75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F532F-5594-4848-82AB-1B71FC88F52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81DF2A2-E6F0-4F51-924D-966B147C459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3" descr="C:\Documents and Settings\user\My Documents\My Pictures\fotos\Newones\chess board B W 917971_43245016.jpe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526214"/>
            <a:ext cx="9144000" cy="2331786"/>
          </a:xfrm>
          <a:prstGeom prst="rect">
            <a:avLst/>
          </a:prstGeom>
          <a:noFill/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r"/>
            <a:r>
              <a:rPr lang="en-US" sz="4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questions and thoughts</a:t>
            </a:r>
            <a:endParaRPr lang="en-US" sz="4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question mark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876800" y="2362200"/>
            <a:ext cx="2286000" cy="2286000"/>
          </a:xfrm>
          <a:prstGeom prst="rect">
            <a:avLst/>
          </a:prstGeom>
        </p:spPr>
      </p:pic>
      <p:pic>
        <p:nvPicPr>
          <p:cNvPr id="9" name="Picture 6" descr="C:\Documents and Settings\user\Desktop\INTERNAL\Useful stuff by Ram\People silhouettes\stock-photo-senior-asian-business-man-from-the-back-looking-at-something-over-a-white-background-539012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276600" y="3573306"/>
            <a:ext cx="1600200" cy="2505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01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434"/>
            <a:ext cx="9144000" cy="5370566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</a:rPr>
              <a:t>Congress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Idea Fairy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72" y="1520032"/>
            <a:ext cx="9351743" cy="5352255"/>
          </a:xfrm>
        </p:spPr>
      </p:pic>
    </p:spTree>
    <p:extLst>
      <p:ext uri="{BB962C8B-B14F-4D97-AF65-F5344CB8AC3E}">
        <p14:creationId xmlns:p14="http://schemas.microsoft.com/office/powerpoint/2010/main" val="12712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dirty="0" smtClean="0"/>
              <a:t>Administrative Procedure Act</a:t>
            </a:r>
          </a:p>
          <a:p>
            <a:pPr lvl="2"/>
            <a:r>
              <a:rPr lang="en-US" dirty="0"/>
              <a:t>Notice and Comment</a:t>
            </a:r>
          </a:p>
          <a:p>
            <a:pPr lvl="2"/>
            <a:r>
              <a:rPr lang="en-US" dirty="0"/>
              <a:t>Federal Register</a:t>
            </a:r>
          </a:p>
          <a:p>
            <a:pPr lvl="2"/>
            <a:r>
              <a:rPr lang="en-US" dirty="0" err="1"/>
              <a:t>Regulations.gov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online </a:t>
            </a:r>
            <a:r>
              <a:rPr lang="en-US" dirty="0" smtClean="0"/>
              <a:t>docket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46 USC 43, 61, 123 &amp; 131</a:t>
            </a:r>
          </a:p>
          <a:p>
            <a:pPr lvl="2"/>
            <a:r>
              <a:rPr lang="en-US" dirty="0" smtClean="0"/>
              <a:t>NBSAC </a:t>
            </a:r>
            <a:r>
              <a:rPr lang="mr-IN" dirty="0" smtClean="0"/>
              <a:t>–</a:t>
            </a:r>
            <a:r>
              <a:rPr lang="en-US" dirty="0" smtClean="0"/>
              <a:t> USCG required to consult NBSAC on potential regulations</a:t>
            </a:r>
          </a:p>
        </p:txBody>
      </p:sp>
    </p:spTree>
    <p:extLst>
      <p:ext uri="{BB962C8B-B14F-4D97-AF65-F5344CB8AC3E}">
        <p14:creationId xmlns:p14="http://schemas.microsoft.com/office/powerpoint/2010/main" val="163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National Boating Safety Advisory Council</a:t>
            </a:r>
          </a:p>
          <a:p>
            <a:pPr lvl="1"/>
            <a:r>
              <a:rPr lang="en-US" dirty="0" smtClean="0"/>
              <a:t>Required to be consulted on potential </a:t>
            </a:r>
            <a:r>
              <a:rPr lang="en-US" dirty="0" err="1" smtClean="0"/>
              <a:t>regs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establishing minimum safety standards for recreational vessels and associated equipment</a:t>
            </a:r>
          </a:p>
          <a:p>
            <a:pPr lvl="2"/>
            <a:r>
              <a:rPr lang="en-US" dirty="0"/>
              <a:t>requiring the installation, carrying, or use of associated equipment </a:t>
            </a:r>
          </a:p>
          <a:p>
            <a:pPr lvl="2"/>
            <a:r>
              <a:rPr lang="en-US" dirty="0"/>
              <a:t>requiring or permitting the display of seals, labels, plates, insignia, or other devices for certifying or evidencing compliance with safety regulations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major boating safety matters related </a:t>
            </a:r>
            <a:r>
              <a:rPr lang="en-US" dirty="0" smtClean="0"/>
              <a:t>chapter 131 (state boating safety programs)</a:t>
            </a:r>
          </a:p>
        </p:txBody>
      </p:sp>
    </p:spTree>
    <p:extLst>
      <p:ext uri="{BB962C8B-B14F-4D97-AF65-F5344CB8AC3E}">
        <p14:creationId xmlns:p14="http://schemas.microsoft.com/office/powerpoint/2010/main" val="2161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21 Members</a:t>
            </a:r>
          </a:p>
          <a:p>
            <a:pPr lvl="1"/>
            <a:r>
              <a:rPr lang="en-US" sz="2000" dirty="0"/>
              <a:t>7 reps of State officials responsible for State boating safety </a:t>
            </a:r>
            <a:r>
              <a:rPr lang="en-US" sz="2000" dirty="0" smtClean="0"/>
              <a:t>programs;</a:t>
            </a:r>
          </a:p>
          <a:p>
            <a:pPr lvl="1"/>
            <a:r>
              <a:rPr lang="en-US" sz="2000" dirty="0" smtClean="0"/>
              <a:t>7 </a:t>
            </a:r>
            <a:r>
              <a:rPr lang="en-US" sz="2000" dirty="0"/>
              <a:t>reps of rec vessel manufacturers &amp; associated equip manufacturers; </a:t>
            </a:r>
            <a:r>
              <a:rPr lang="en-US" sz="2000" dirty="0" smtClean="0"/>
              <a:t>and</a:t>
            </a:r>
          </a:p>
          <a:p>
            <a:pPr lvl="1"/>
            <a:r>
              <a:rPr lang="en-US" sz="2000" dirty="0" smtClean="0"/>
              <a:t>7 </a:t>
            </a:r>
            <a:r>
              <a:rPr lang="en-US" sz="2000" dirty="0"/>
              <a:t>reps of national rec boating orgs &amp; from the general public, at least 5 of whom shall be reps of national rec boating </a:t>
            </a:r>
            <a:r>
              <a:rPr lang="en-US" sz="2000" dirty="0" smtClean="0"/>
              <a:t>orgs</a:t>
            </a:r>
            <a:endParaRPr lang="en-US" dirty="0" smtClean="0"/>
          </a:p>
          <a:p>
            <a:r>
              <a:rPr lang="en-US" dirty="0" smtClean="0"/>
              <a:t>Members serve three year terms; typically meets twice a year</a:t>
            </a:r>
          </a:p>
          <a:p>
            <a:r>
              <a:rPr lang="en-US" dirty="0" smtClean="0"/>
              <a:t>USCG pays member travel expenses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homeport.uscg.mil</a:t>
            </a:r>
            <a:r>
              <a:rPr lang="en-US" dirty="0" smtClean="0"/>
              <a:t>/NBSAC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6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USCG Regulatory Development</a:t>
            </a:r>
          </a:p>
          <a:p>
            <a:pPr lvl="1"/>
            <a:r>
              <a:rPr lang="en-US" dirty="0" smtClean="0"/>
              <a:t>COMDTINST </a:t>
            </a:r>
            <a:r>
              <a:rPr lang="en-US" dirty="0"/>
              <a:t>M16703 (Series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Office of Management &amp; Budget (OMB)</a:t>
            </a:r>
          </a:p>
          <a:p>
            <a:pPr lvl="1"/>
            <a:r>
              <a:rPr lang="en-US" dirty="0" smtClean="0"/>
              <a:t>EO 12866 </a:t>
            </a:r>
            <a:r>
              <a:rPr lang="mr-IN" dirty="0" smtClean="0"/>
              <a:t>–</a:t>
            </a:r>
            <a:r>
              <a:rPr lang="en-US" dirty="0" smtClean="0"/>
              <a:t> Regulatory Planning &amp; Review</a:t>
            </a:r>
          </a:p>
          <a:p>
            <a:pPr lvl="2"/>
            <a:r>
              <a:rPr lang="en-US" dirty="0" smtClean="0"/>
              <a:t>Economically Significant (&gt; $100m)</a:t>
            </a:r>
          </a:p>
          <a:p>
            <a:pPr lvl="2"/>
            <a:r>
              <a:rPr lang="en-US" dirty="0" smtClean="0"/>
              <a:t>“Other” </a:t>
            </a:r>
            <a:r>
              <a:rPr lang="en-US" dirty="0" smtClean="0"/>
              <a:t>Significant</a:t>
            </a:r>
          </a:p>
          <a:p>
            <a:pPr lvl="3"/>
            <a:r>
              <a:rPr lang="en-US" dirty="0" smtClean="0"/>
              <a:t>Affects budget</a:t>
            </a:r>
          </a:p>
          <a:p>
            <a:pPr lvl="3"/>
            <a:r>
              <a:rPr lang="en-US" dirty="0" smtClean="0"/>
              <a:t>Novel policy</a:t>
            </a:r>
          </a:p>
          <a:p>
            <a:pPr lvl="3"/>
            <a:r>
              <a:rPr lang="en-US" dirty="0" smtClean="0"/>
              <a:t>Conflicts w/ other agency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4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New Administration Regulatory Priorities:</a:t>
            </a:r>
          </a:p>
          <a:p>
            <a:pPr lvl="1"/>
            <a:r>
              <a:rPr lang="en-US" dirty="0" smtClean="0"/>
              <a:t>EO 13771 (</a:t>
            </a:r>
            <a:r>
              <a:rPr lang="en-US" dirty="0"/>
              <a:t>Reducing Regulation and Controlling Regulatory </a:t>
            </a:r>
            <a:r>
              <a:rPr lang="en-US" dirty="0" smtClean="0"/>
              <a:t>Costs)</a:t>
            </a:r>
          </a:p>
          <a:p>
            <a:pPr lvl="2"/>
            <a:r>
              <a:rPr lang="en-US" dirty="0" smtClean="0"/>
              <a:t>2 for 1</a:t>
            </a:r>
          </a:p>
          <a:p>
            <a:pPr lvl="1"/>
            <a:r>
              <a:rPr lang="en-US" dirty="0" smtClean="0"/>
              <a:t>EO 13777 (Enforcing the Regulatory Reform Agenda) Reviewing </a:t>
            </a:r>
            <a:r>
              <a:rPr lang="en-US" dirty="0"/>
              <a:t>existing regulations for obsolete</a:t>
            </a:r>
          </a:p>
          <a:p>
            <a:pPr lvl="2"/>
            <a:r>
              <a:rPr lang="en-US" sz="2800" dirty="0"/>
              <a:t>eliminate jobs, or inhibit job creation;</a:t>
            </a:r>
          </a:p>
          <a:p>
            <a:pPr lvl="2"/>
            <a:r>
              <a:rPr lang="en-US" sz="2800" dirty="0"/>
              <a:t>are outdated, unnecessary, or ineffective;</a:t>
            </a:r>
          </a:p>
          <a:p>
            <a:pPr lvl="2"/>
            <a:r>
              <a:rPr lang="en-US" sz="2800" dirty="0"/>
              <a:t>impose costs that exceed benefits;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0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Puzzle_co_36 print PowerPlugs Templates for PowerPoint">
  <a:themeElements>
    <a:clrScheme name="Default Design 13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FF6699"/>
      </a:hlink>
      <a:folHlink>
        <a:srgbClr val="5F5F5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FF6699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ngeAhead_co_21 print PowerPlugs Templates for PowerPoint">
  <a:themeElements>
    <a:clrScheme name="Office Theme 13">
      <a:dk1>
        <a:srgbClr val="000000"/>
      </a:dk1>
      <a:lt1>
        <a:srgbClr val="FFFFFF"/>
      </a:lt1>
      <a:dk2>
        <a:srgbClr val="FFFFFF"/>
      </a:dk2>
      <a:lt2>
        <a:srgbClr val="C0C0C0"/>
      </a:lt2>
      <a:accent1>
        <a:srgbClr val="0066CC"/>
      </a:accent1>
      <a:accent2>
        <a:srgbClr val="66CC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5CB9E7"/>
      </a:accent6>
      <a:hlink>
        <a:srgbClr val="FF9933"/>
      </a:hlink>
      <a:folHlink>
        <a:srgbClr val="5F5F5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0066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5CB9E7"/>
        </a:accent6>
        <a:hlink>
          <a:srgbClr val="FF9933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 jigsaw</Template>
  <TotalTime>4535</TotalTime>
  <Words>592</Words>
  <Application>Microsoft Macintosh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Tahoma</vt:lpstr>
      <vt:lpstr>Arial</vt:lpstr>
      <vt:lpstr>CompassPuzzle_co_36 print PowerPlugs Templates for PowerPoint</vt:lpstr>
      <vt:lpstr>ChangeAhead_co_21 print PowerPlugs Templates for PowerPoint</vt:lpstr>
      <vt:lpstr>   Federal Regulations &amp; Regulatory Reform   </vt:lpstr>
      <vt:lpstr>PowerPoint Presentation</vt:lpstr>
      <vt:lpstr>PowerPoint Presentation</vt:lpstr>
      <vt:lpstr>Good Idea Fairy</vt:lpstr>
      <vt:lpstr>Legal</vt:lpstr>
      <vt:lpstr>NBSAC</vt:lpstr>
      <vt:lpstr>NBSAC</vt:lpstr>
      <vt:lpstr>Policy</vt:lpstr>
      <vt:lpstr>Policy</vt:lpstr>
      <vt:lpstr>Proposal</vt:lpstr>
      <vt:lpstr>Development Process</vt:lpstr>
      <vt:lpstr>Development Process</vt:lpstr>
      <vt:lpstr>Regulatory Review</vt:lpstr>
      <vt:lpstr>Sections of Regulation Under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Recreational Boating Safety</dc:title>
  <dc:creator>Dan</dc:creator>
  <cp:lastModifiedBy>inthedmv ludwig</cp:lastModifiedBy>
  <cp:revision>212</cp:revision>
  <dcterms:created xsi:type="dcterms:W3CDTF">2017-02-12T15:01:24Z</dcterms:created>
  <dcterms:modified xsi:type="dcterms:W3CDTF">2017-09-11T16:46:57Z</dcterms:modified>
</cp:coreProperties>
</file>