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15" r:id="rId2"/>
    <p:sldId id="516" r:id="rId3"/>
    <p:sldId id="518" r:id="rId4"/>
    <p:sldId id="517" r:id="rId5"/>
    <p:sldId id="519" r:id="rId6"/>
    <p:sldId id="521" r:id="rId7"/>
    <p:sldId id="533" r:id="rId8"/>
    <p:sldId id="524" r:id="rId9"/>
    <p:sldId id="531" r:id="rId10"/>
    <p:sldId id="530" r:id="rId11"/>
    <p:sldId id="526" r:id="rId12"/>
    <p:sldId id="535" r:id="rId13"/>
    <p:sldId id="536" r:id="rId14"/>
    <p:sldId id="527" r:id="rId15"/>
    <p:sldId id="537" r:id="rId16"/>
    <p:sldId id="534" r:id="rId17"/>
    <p:sldId id="452" r:id="rId1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B Folio Bold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CC"/>
    <a:srgbClr val="6600FF"/>
    <a:srgbClr val="009900"/>
    <a:srgbClr val="FFFF00"/>
    <a:srgbClr val="0000FF"/>
    <a:srgbClr val="000066"/>
    <a:srgbClr val="3366FF"/>
    <a:srgbClr val="6600CC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5" autoAdjust="0"/>
    <p:restoredTop sz="82446" autoAdjust="0"/>
  </p:normalViewPr>
  <p:slideViewPr>
    <p:cSldViewPr>
      <p:cViewPr varScale="1">
        <p:scale>
          <a:sx n="83" d="100"/>
          <a:sy n="83" d="100"/>
        </p:scale>
        <p:origin x="3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1221"/>
            <a:ext cx="4213860" cy="3878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Prepared by Think First Serve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838136" y="8766069"/>
            <a:ext cx="2184964" cy="5430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alibri" pitchFamily="34" charset="0"/>
              </a:defRPr>
            </a:lvl1pPr>
          </a:lstStyle>
          <a:p>
            <a:fld id="{20E64A96-AD91-4D9E-BD88-24665809CB2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Prepared by Think First Serve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2979203-8F12-47E5-87FF-CB22D69CAAD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8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25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25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1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64582-33FA-44DB-8491-5160C917824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5C8BBA-089E-4084-B1C6-774E4653B219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A2B244-544D-436F-97EC-EE2B053D4CB3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0313" y="82550"/>
            <a:ext cx="2052637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2550"/>
            <a:ext cx="6005513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4F7372-D552-4C1E-A851-4757D4E4C7AB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4863D3-7167-4AE8-84A6-D8690AD68E0E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89EFE8-618D-4A40-A07F-E7FBBE2848BD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050" y="1600200"/>
            <a:ext cx="3714750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14750" cy="436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4CC0E8-64E8-4934-8668-898D772D5F00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624E0B-C09E-4186-9806-1D90F7F8F563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CECC63-8C86-47FF-B3AE-FB4986F13ABD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5D58CE-B633-4D54-9A00-8DCDEB6C8589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489700"/>
            <a:ext cx="9144000" cy="63500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6426200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C2228C-D68D-421A-A7BC-F14E34DD751F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97B84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 flipV="1">
            <a:off x="0" y="6548438"/>
            <a:ext cx="9144000" cy="46037"/>
          </a:xfrm>
          <a:prstGeom prst="rect">
            <a:avLst/>
          </a:prstGeom>
          <a:solidFill>
            <a:srgbClr val="E65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B Folio Bold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0" y="6516688"/>
            <a:ext cx="9144000" cy="0"/>
          </a:xfrm>
          <a:prstGeom prst="line">
            <a:avLst/>
          </a:prstGeom>
          <a:noFill/>
          <a:ln w="31750">
            <a:solidFill>
              <a:srgbClr val="97B8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1050" y="1600200"/>
            <a:ext cx="75819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"/>
            <a:ext cx="693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8534400" y="64785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7B4D68-4157-49A0-ADA5-A3C5C6019315}" type="slidenum">
              <a:rPr lang="en-US" sz="900">
                <a:latin typeface="Calibri" pitchFamily="34" charset="0"/>
              </a:rPr>
              <a:pPr algn="r"/>
              <a:t>‹#›</a:t>
            </a:fld>
            <a:endParaRPr lang="en-US" sz="9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lio Md B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lio Md B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lio Md B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lio Md BT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2438402"/>
            <a:ext cx="6248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PFD Rule Update</a:t>
            </a: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What Happened With</a:t>
            </a: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Life Jacket Type Rating?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209800"/>
            <a:ext cx="6705600" cy="0"/>
          </a:xfrm>
          <a:prstGeom prst="line">
            <a:avLst/>
          </a:prstGeom>
          <a:ln/>
          <a:effectLst>
            <a:outerShdw blurRad="40000" dist="23000" dir="5400000" rotWithShape="0">
              <a:srgbClr val="000000">
                <a:alpha val="80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66800" y="4495800"/>
            <a:ext cx="6705600" cy="0"/>
          </a:xfrm>
          <a:prstGeom prst="line">
            <a:avLst/>
          </a:prstGeom>
          <a:ln/>
          <a:effectLst>
            <a:outerShdw blurRad="40000" dist="23000" dir="5400000" rotWithShape="0">
              <a:srgbClr val="000000">
                <a:alpha val="80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876802"/>
            <a:ext cx="2519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Ed Huntsman, USCG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295400"/>
            <a:ext cx="754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  <a:endParaRPr lang="en-US" sz="1200" b="1" dirty="0" smtClean="0">
              <a:latin typeface="Calibri" pitchFamily="34" charset="0"/>
            </a:endParaRPr>
          </a:p>
          <a:p>
            <a:endParaRPr lang="en-US" sz="1000" b="1" dirty="0" smtClean="0"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We will see icons that transcend written information!</a:t>
            </a:r>
          </a:p>
          <a:p>
            <a:endParaRPr lang="en-US" sz="1000" b="1" dirty="0" smtClean="0">
              <a:latin typeface="Calibri" pitchFamily="34" charset="0"/>
            </a:endParaRPr>
          </a:p>
          <a:p>
            <a:pPr marL="233363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  English</a:t>
            </a:r>
          </a:p>
          <a:p>
            <a:pPr marL="233363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  French</a:t>
            </a:r>
          </a:p>
          <a:p>
            <a:pPr marL="233363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  Spanish and others?</a:t>
            </a: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295400"/>
            <a:ext cx="754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European Union (EU) Examples:</a:t>
            </a:r>
          </a:p>
          <a:p>
            <a:pPr marL="233363">
              <a:buFont typeface="Arial" pitchFamily="34" charset="0"/>
              <a:buChar char="•"/>
            </a:pPr>
            <a:endParaRPr lang="en-US" sz="1800" b="1" dirty="0" smtClean="0">
              <a:latin typeface="Calibri" pitchFamily="34" charset="0"/>
            </a:endParaRP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pic>
        <p:nvPicPr>
          <p:cNvPr id="19" name="Picture 18" descr="newton-50-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71800"/>
            <a:ext cx="1760221" cy="1760221"/>
          </a:xfrm>
          <a:prstGeom prst="rect">
            <a:avLst/>
          </a:prstGeom>
        </p:spPr>
      </p:pic>
      <p:pic>
        <p:nvPicPr>
          <p:cNvPr id="20" name="Picture 19" descr="newton-100-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971800"/>
            <a:ext cx="1760221" cy="1760221"/>
          </a:xfrm>
          <a:prstGeom prst="rect">
            <a:avLst/>
          </a:prstGeom>
        </p:spPr>
      </p:pic>
      <p:pic>
        <p:nvPicPr>
          <p:cNvPr id="21" name="Picture 20" descr="newton-150-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971800"/>
            <a:ext cx="1752600" cy="1752600"/>
          </a:xfrm>
          <a:prstGeom prst="rect">
            <a:avLst/>
          </a:prstGeom>
        </p:spPr>
      </p:pic>
      <p:pic>
        <p:nvPicPr>
          <p:cNvPr id="22" name="Picture 21" descr="newton-275-ic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29718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21250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Actual new brochure (tag)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Attached to new life jacket:</a:t>
            </a: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4" y="1752600"/>
            <a:ext cx="7040546" cy="4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181600" cy="55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167938" name="1CDA0179-E059-465F-B13E-D2D9874A0BDF" descr="1CDA0179-E059-465F-B13E-D2D9874A0BD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199742" y="734034"/>
            <a:ext cx="4515916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71600" y="1047690"/>
            <a:ext cx="6195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Symbols already showing up by some manufacturers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2133600"/>
            <a:ext cx="6705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Remember, nothing </a:t>
            </a:r>
            <a:r>
              <a:rPr lang="en-US" sz="4800" b="1" dirty="0" smtClean="0">
                <a:latin typeface="Calibri" pitchFamily="34" charset="0"/>
              </a:rPr>
              <a:t>has changed yet!</a:t>
            </a:r>
          </a:p>
          <a:p>
            <a:endParaRPr lang="en-US" sz="4800" b="1" dirty="0" smtClean="0">
              <a:latin typeface="Calibri" pitchFamily="34" charset="0"/>
            </a:endParaRPr>
          </a:p>
          <a:p>
            <a:r>
              <a:rPr lang="en-US" sz="4800" dirty="0" smtClean="0">
                <a:latin typeface="Calibri" pitchFamily="34" charset="0"/>
              </a:rPr>
              <a:t>But it is coming . . .</a:t>
            </a:r>
            <a:endParaRPr lang="en-US" sz="4800" dirty="0"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pPr marL="233363">
              <a:buFont typeface="Arial" pitchFamily="34" charset="0"/>
              <a:buChar char="•"/>
            </a:pPr>
            <a:endParaRPr lang="en-US" sz="1800" b="1" dirty="0" smtClean="0">
              <a:latin typeface="Calibri" pitchFamily="34" charset="0"/>
            </a:endParaRP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295400"/>
            <a:ext cx="8305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U.L. Standards Technical Panel</a:t>
            </a:r>
            <a:endParaRPr lang="en-US" sz="1200" b="1" dirty="0" smtClean="0">
              <a:latin typeface="Calibri" pitchFamily="34" charset="0"/>
            </a:endParaRP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Meeting at CG HQs April 10-13.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Drafting standards for both U.S. and Canada.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Full PFD Standards Technical Panel meeting at the end of May, 2018 to discuss progress.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For more information contact the Coast Guard’s Lifesaving and Fire Safety Division.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Hope to learn more at the Life Jacket Assoc. (formerly PFDMA) meeting in June, 2018.</a:t>
            </a:r>
          </a:p>
          <a:p>
            <a:pPr marL="233363">
              <a:buFont typeface="Arial" pitchFamily="34" charset="0"/>
              <a:buChar char="•"/>
            </a:pPr>
            <a:endParaRPr lang="en-US" sz="1800" b="1" dirty="0" smtClean="0">
              <a:latin typeface="Calibri" pitchFamily="34" charset="0"/>
            </a:endParaRP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3886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Edward.L.Huntsman@uscg.mil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504-671-2148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1752600"/>
            <a:ext cx="6705600" cy="0"/>
          </a:xfrm>
          <a:prstGeom prst="line">
            <a:avLst/>
          </a:prstGeom>
          <a:ln/>
          <a:effectLst>
            <a:outerShdw blurRad="40000" dist="23000" dir="5400000" rotWithShape="0">
              <a:srgbClr val="000000">
                <a:alpha val="80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19200" y="5410200"/>
            <a:ext cx="6705600" cy="0"/>
          </a:xfrm>
          <a:prstGeom prst="line">
            <a:avLst/>
          </a:prstGeom>
          <a:ln/>
          <a:effectLst>
            <a:outerShdw blurRad="40000" dist="23000" dir="5400000" rotWithShape="0">
              <a:srgbClr val="000000">
                <a:alpha val="80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1828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Questions?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Estrangelo Edessa" pitchFamily="66" charset="0"/>
              </a:rPr>
              <a:t>Comments?</a:t>
            </a:r>
          </a:p>
        </p:txBody>
      </p:sp>
      <p:pic>
        <p:nvPicPr>
          <p:cNvPr id="10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914399" cy="9296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168962" name="59562173-67A8-4A8F-BD3D-F13CF046ACB7" descr="59562173-67A8-4A8F-BD3D-F13CF046ACB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2248654" y="419855"/>
            <a:ext cx="4800600" cy="63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295400"/>
            <a:ext cx="7391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Life Jacket (PFD) Type Codes</a:t>
            </a:r>
          </a:p>
          <a:p>
            <a:endParaRPr lang="en-US" sz="1200" b="1" dirty="0" smtClean="0"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The Coast Guard issued a Rule on October 22, 2014 removing references to </a:t>
            </a:r>
            <a:r>
              <a:rPr lang="en-US" sz="3600" b="1" i="1" dirty="0" smtClean="0">
                <a:latin typeface="Calibri" pitchFamily="34" charset="0"/>
              </a:rPr>
              <a:t>Type </a:t>
            </a:r>
            <a:r>
              <a:rPr lang="en-US" sz="3600" b="1" dirty="0" smtClean="0">
                <a:latin typeface="Calibri" pitchFamily="34" charset="0"/>
              </a:rPr>
              <a:t>codes In regulations on the carriage and labeling of Coast Guard-approved personal flotation devices (PFDs).</a:t>
            </a: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2954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  <a:endParaRPr lang="en-US" sz="1200" b="1" dirty="0" smtClean="0">
              <a:latin typeface="Calibri" pitchFamily="34" charset="0"/>
            </a:endParaRPr>
          </a:p>
          <a:p>
            <a:pPr marL="233363" indent="-233363"/>
            <a:r>
              <a:rPr lang="en-US" sz="3600" b="1" dirty="0" smtClean="0">
                <a:latin typeface="Calibri" pitchFamily="34" charset="0"/>
              </a:rPr>
              <a:t>This rule change affects: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Federal regulations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Commercial operators</a:t>
            </a:r>
          </a:p>
          <a:p>
            <a:pPr marL="690563" lvl="1" indent="-233363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Recreational boaters</a:t>
            </a:r>
          </a:p>
          <a:p>
            <a:pPr marL="233363" indent="-233363"/>
            <a:endParaRPr lang="en-US" sz="3600" b="1" dirty="0" smtClean="0">
              <a:latin typeface="Calibri" pitchFamily="34" charset="0"/>
            </a:endParaRPr>
          </a:p>
          <a:p>
            <a:pPr marL="233363" indent="-233363"/>
            <a:r>
              <a:rPr lang="en-US" sz="3600" b="1" dirty="0" smtClean="0">
                <a:latin typeface="Calibri" pitchFamily="34" charset="0"/>
              </a:rPr>
              <a:t>Here’s an overview of the change . . .</a:t>
            </a: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295400"/>
            <a:ext cx="7086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  <a:endParaRPr lang="en-US" sz="1200" b="1" dirty="0" smtClean="0"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Public Rule Making Comment Process:</a:t>
            </a:r>
          </a:p>
          <a:p>
            <a:endParaRPr lang="en-US" sz="32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 NPRM (78 FR 49412): August 14, 2013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NRPM Comment Period Ended on October 15, 2013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 Final Rule announced July, 2014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 Rule in Affect October 22, 2014</a:t>
            </a: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295400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</a:p>
          <a:p>
            <a:endParaRPr lang="en-US" sz="1200" b="1" dirty="0" smtClean="0">
              <a:latin typeface="Calibri" pitchFamily="34" charset="0"/>
            </a:endParaRPr>
          </a:p>
          <a:p>
            <a:r>
              <a:rPr lang="en-US" sz="3600" dirty="0" smtClean="0">
                <a:latin typeface="Calibri" pitchFamily="34" charset="0"/>
              </a:rPr>
              <a:t>The rule change </a:t>
            </a:r>
            <a:r>
              <a:rPr lang="en-US" sz="3600" b="1" dirty="0" smtClean="0">
                <a:latin typeface="Calibri" pitchFamily="34" charset="0"/>
              </a:rPr>
              <a:t>removed references to longstanding PFD type codes</a:t>
            </a:r>
            <a:r>
              <a:rPr lang="en-US" sz="3600" dirty="0" smtClean="0">
                <a:latin typeface="Calibri" pitchFamily="34" charset="0"/>
              </a:rPr>
              <a:t> from regulations for the carriage and marking of Coast Guard-approved PFDs. </a:t>
            </a:r>
            <a:endParaRPr lang="en-US" sz="3600" b="1" dirty="0" smtClean="0">
              <a:latin typeface="Calibri" pitchFamily="34" charset="0"/>
            </a:endParaRP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29540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  <a:endParaRPr lang="en-US" sz="1200" b="1" dirty="0" smtClean="0"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NOTHING HAS</a:t>
            </a: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CHANGED YET, BUT IT WILL!</a:t>
            </a: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1295401"/>
            <a:ext cx="762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PFD Type Code Change</a:t>
            </a:r>
            <a:endParaRPr lang="en-US" sz="1200" b="1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Removing type codes from regulations will facilitate future incorporation by reference of new industry consensus standards for</a:t>
            </a:r>
          </a:p>
          <a:p>
            <a:r>
              <a:rPr lang="en-US" sz="3200" dirty="0" smtClean="0">
                <a:latin typeface="Calibri" pitchFamily="34" charset="0"/>
              </a:rPr>
              <a:t>PFD labeling that more effectively convey safety information, and is a step toward harmonization of regulations with PFD requirements in Canada and other countries.</a:t>
            </a:r>
            <a:endParaRPr lang="en-US" sz="1800" dirty="0" smtClean="0">
              <a:latin typeface="Calibri" pitchFamily="34" charset="0"/>
            </a:endParaRP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295400"/>
            <a:ext cx="7162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Regulations affected . . . </a:t>
            </a:r>
          </a:p>
          <a:p>
            <a:endParaRPr lang="en-US" sz="1000" b="1" dirty="0" smtClean="0"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Among others:</a:t>
            </a:r>
          </a:p>
          <a:p>
            <a:pPr marL="509588" indent="-276225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33 CFR 175 – Equipment Requirements and 181 – Personal Flotation Devices</a:t>
            </a:r>
          </a:p>
          <a:p>
            <a:pPr marL="509588" indent="-276225"/>
            <a:endParaRPr lang="en-US" sz="1000" b="1" dirty="0" smtClean="0">
              <a:latin typeface="Calibri" pitchFamily="34" charset="0"/>
            </a:endParaRPr>
          </a:p>
          <a:p>
            <a:pPr marL="509588" indent="-276225"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Title 46 Part 160 – Lifesaving Equipment 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7" name="Picture 2" descr="C:\Users\elhuntsman1\Desktop\CG Crossed Anch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2"/>
            <a:ext cx="914399" cy="9296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United States Coast Guard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Euphemia" pitchFamily="34" charset="0"/>
                <a:cs typeface="Microsoft Sans Serif" pitchFamily="34" charset="0"/>
              </a:rPr>
              <a:t>Eighth District</a:t>
            </a:r>
          </a:p>
        </p:txBody>
      </p:sp>
      <p:pic>
        <p:nvPicPr>
          <p:cNvPr id="9" name="Picture 8" descr="Boat Responsib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867400"/>
            <a:ext cx="16764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PPT Master TFS">
  <a:themeElements>
    <a:clrScheme name=" PPT TEMP TF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 PPT TEMP TFS">
      <a:majorFont>
        <a:latin typeface="Folio Md BT"/>
        <a:ea typeface="ＭＳ Ｐゴシック"/>
        <a:cs typeface=""/>
      </a:majorFont>
      <a:minorFont>
        <a:latin typeface="Folio Lt B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 Folio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B Folio Bold" charset="0"/>
            <a:ea typeface="ＭＳ Ｐゴシック" charset="0"/>
          </a:defRPr>
        </a:defPPr>
      </a:lstStyle>
    </a:lnDef>
  </a:objectDefaults>
  <a:extraClrSchemeLst>
    <a:extraClrScheme>
      <a:clrScheme name=" PPT TEMP TF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PT TEMP TF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PPT TEMP TF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PT TEMP TF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PT TEMP TF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PT TEMP TF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PPT TEMP TF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13073</TotalTime>
  <Words>498</Words>
  <Application>Microsoft Office PowerPoint</Application>
  <PresentationFormat>On-screen Show (4:3)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Ｐゴシック</vt:lpstr>
      <vt:lpstr>Arial</vt:lpstr>
      <vt:lpstr>B Folio Bold</vt:lpstr>
      <vt:lpstr>Calibri</vt:lpstr>
      <vt:lpstr>Estrangelo Edessa</vt:lpstr>
      <vt:lpstr>Euphemia</vt:lpstr>
      <vt:lpstr>Folio Md BT</vt:lpstr>
      <vt:lpstr>Microsoft Sans Serif</vt:lpstr>
      <vt:lpstr> PPT Master TFS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ҕ䀀Ҫᦜ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Stead-Dorval</dc:creator>
  <cp:lastModifiedBy>Huntsman, Edward L CIV</cp:lastModifiedBy>
  <cp:revision>1030</cp:revision>
  <cp:lastPrinted>2013-03-24T02:01:24Z</cp:lastPrinted>
  <dcterms:created xsi:type="dcterms:W3CDTF">2006-12-13T02:15:27Z</dcterms:created>
  <dcterms:modified xsi:type="dcterms:W3CDTF">2018-04-19T15:57:45Z</dcterms:modified>
</cp:coreProperties>
</file>