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8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-7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5"/>
            <c:bubble3D val="0"/>
            <c:explosion val="12"/>
          </c:dPt>
          <c:dLbls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&lt; 3yrs.</c:v>
                </c:pt>
                <c:pt idx="1">
                  <c:v>3-5 yrs.</c:v>
                </c:pt>
                <c:pt idx="2">
                  <c:v>5-10 yrs.</c:v>
                </c:pt>
                <c:pt idx="3">
                  <c:v>10-15 yrs.</c:v>
                </c:pt>
                <c:pt idx="4">
                  <c:v>15-20 yrs.</c:v>
                </c:pt>
                <c:pt idx="5">
                  <c:v>20+ yrs.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26.0</c:v>
                </c:pt>
                <c:pt idx="1">
                  <c:v>10.0</c:v>
                </c:pt>
                <c:pt idx="2">
                  <c:v>10.0</c:v>
                </c:pt>
                <c:pt idx="3">
                  <c:v>7.0</c:v>
                </c:pt>
                <c:pt idx="4">
                  <c:v>3.0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rgbClr val="1B3B6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64566398897107"/>
          <c:y val="0.278009373828271"/>
          <c:w val="0.168093533762825"/>
          <c:h val="0.424933633295838"/>
        </c:manualLayout>
      </c:layout>
      <c:overlay val="0"/>
      <c:txPr>
        <a:bodyPr/>
        <a:lstStyle/>
        <a:p>
          <a:pPr>
            <a:defRPr>
              <a:solidFill>
                <a:srgbClr val="1B3B6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0.01375</cdr:x>
      <cdr:y>0.80113</cdr:y>
    </cdr:from>
    <cdr:to>
      <cdr:x>0.53574</cdr:x>
      <cdr:y>0.97423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881" y="3625888"/>
          <a:ext cx="5727692" cy="783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30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62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92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23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54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84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915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46" algn="l" defTabSz="91426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1B3B6F"/>
              </a:solidFill>
            </a:rPr>
            <a:t>36 </a:t>
          </a:r>
          <a:r>
            <a:rPr lang="en-US" dirty="0">
              <a:solidFill>
                <a:srgbClr val="1B3B6F"/>
              </a:solidFill>
            </a:rPr>
            <a:t>BLAs at 5 or less years = </a:t>
          </a:r>
          <a:r>
            <a:rPr lang="en-US" dirty="0" smtClean="0">
              <a:solidFill>
                <a:srgbClr val="1B3B6F"/>
              </a:solidFill>
            </a:rPr>
            <a:t>64.2%</a:t>
          </a:r>
          <a:endParaRPr lang="en-US" dirty="0">
            <a:solidFill>
              <a:srgbClr val="1B3B6F"/>
            </a:solidFill>
          </a:endParaRPr>
        </a:p>
        <a:p xmlns:a="http://schemas.openxmlformats.org/drawingml/2006/main">
          <a:r>
            <a:rPr lang="en-US" dirty="0" smtClean="0">
              <a:solidFill>
                <a:srgbClr val="1B3B6F"/>
              </a:solidFill>
            </a:rPr>
            <a:t>46 </a:t>
          </a:r>
          <a:r>
            <a:rPr lang="en-US" dirty="0">
              <a:solidFill>
                <a:srgbClr val="1B3B6F"/>
              </a:solidFill>
            </a:rPr>
            <a:t>BLAs at 10 or less years = </a:t>
          </a:r>
          <a:r>
            <a:rPr lang="en-US" dirty="0" smtClean="0">
              <a:solidFill>
                <a:srgbClr val="1B3B6F"/>
              </a:solidFill>
            </a:rPr>
            <a:t>82.1%</a:t>
          </a:r>
        </a:p>
        <a:p xmlns:a="http://schemas.openxmlformats.org/drawingml/2006/main">
          <a:r>
            <a:rPr lang="en-US" dirty="0" smtClean="0">
              <a:solidFill>
                <a:srgbClr val="1B3B6F"/>
              </a:solidFill>
            </a:rPr>
            <a:t>Average @ 3.1 yrs.</a:t>
          </a:r>
          <a:endParaRPr lang="en-US" dirty="0">
            <a:solidFill>
              <a:srgbClr val="1B3B6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DB84B-B569-E24E-8CEF-6193D5F0BA50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0EA6-8769-CE42-994F-6F56D7FD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2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General use graphics to be customized according to your poll’s instructions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321FA2-B984-4548-9ACE-386B04573173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best describes leadership?</a:t>
            </a:r>
          </a:p>
          <a:p>
            <a:r>
              <a:rPr lang="en-US" smtClean="0"/>
              <a:t>https://www.polleverywhere.com/multiple_choice_polls/Pm8YlDpg8GGvvww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part of a state application for federal boating safety grant funds details the program activities of a state?</a:t>
            </a:r>
          </a:p>
          <a:p>
            <a:r>
              <a:rPr lang="en-US" smtClean="0"/>
              <a:t>https://www.polleverywhere.com/multiple_choice_polls/x4uCIASy4WstT0e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validated battery of Seated Field Sobriety Tests used in a Boating Under the Influence Investigation consists of:</a:t>
            </a:r>
          </a:p>
          <a:p>
            <a:r>
              <a:rPr lang="en-US" smtClean="0"/>
              <a:t>https://www.polleverywhere.com/multiple_choice_polls/4gaSwjyvABn6wbE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8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name of the federal law that provides money for the Coast Guard to distribute to the states, territories and boating safety grant applicants?</a:t>
            </a:r>
          </a:p>
          <a:p>
            <a:r>
              <a:rPr lang="en-US" smtClean="0"/>
              <a:t>https://www.polleverywhere.com/multiple_choice_polls/8JJf3QjBj5lYG5t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9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is a user conflict issue on a large popular river involving paddlers and personal watercraft operation. What two primary groups could be used as the best resource to discuss the concern?</a:t>
            </a:r>
          </a:p>
          <a:p>
            <a:r>
              <a:rPr lang="en-US" smtClean="0"/>
              <a:t>https://www.polleverywhere.com/multiple_choice_polls/OO2mBnFaiWW6VdP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crisis situation, what is the role of an upper management spokesperson?</a:t>
            </a:r>
          </a:p>
          <a:p>
            <a:r>
              <a:rPr lang="en-US" smtClean="0"/>
              <a:t>https://www.polleverywhere.com/multiple_choice_polls/ZSPHNQSVorLALD5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professional association (such as NASBLA) is formally recognizing organizations that provide training and education in the profession that it represents. Which of the follow options best describes the activity?</a:t>
            </a:r>
          </a:p>
          <a:p>
            <a:r>
              <a:rPr lang="en-US" smtClean="0"/>
              <a:t>https://www.polleverywhere.com/multiple_choice_polls/WsJnsCItQ9cqjxU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74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three Es to the public health approach to injury prevention?</a:t>
            </a:r>
          </a:p>
          <a:p>
            <a:r>
              <a:rPr lang="en-US" smtClean="0"/>
              <a:t>https://www.polleverywhere.com/multiple_choice_polls/7tC78hsEAGQUDx2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4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city wishes to initiate a water surface use ordinance for a lake located within its boundaries. One of the most effective methods to gather public input is to:</a:t>
            </a:r>
          </a:p>
          <a:p>
            <a:r>
              <a:rPr lang="en-US" smtClean="0"/>
              <a:t>https://www.polleverywhere.com/multiple_choice_polls/JXj7862TywFeMoi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 of principle operation means:</a:t>
            </a:r>
          </a:p>
          <a:p>
            <a:r>
              <a:rPr lang="en-US" smtClean="0"/>
              <a:t>https://www.polleverywhere.com/multiple_choice_polls/pAjTr4ynJpz830Q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0EA6-8769-CE42-994F-6F56D7FD1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182AF9-C8C8-B640-AE9B-EA41CC3FDAA7}" type="datetimeFigureOut">
              <a:rPr lang="en-US" smtClean="0"/>
              <a:t>9/1/17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EE076A-7B65-B44A-B3DB-5976EC0DE47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11" r="690" b="32520"/>
          <a:stretch>
            <a:fillRect/>
          </a:stretch>
        </p:blipFill>
        <p:spPr bwMode="auto">
          <a:xfrm>
            <a:off x="0" y="5689601"/>
            <a:ext cx="12192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6055785" y="6353176"/>
            <a:ext cx="5937249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smtClean="0">
                <a:solidFill>
                  <a:srgbClr val="FFFF00"/>
                </a:solidFill>
                <a:cs typeface="+mn-cs"/>
              </a:rPr>
              <a:t>NASBLA.ORG</a:t>
            </a:r>
          </a:p>
        </p:txBody>
      </p:sp>
      <p:pic>
        <p:nvPicPr>
          <p:cNvPr id="1028" name="Picture 1" descr="NASBLA 50-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172200"/>
            <a:ext cx="212936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 spd="slow">
    <p:cover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9811" y="4825807"/>
            <a:ext cx="7444903" cy="72898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John Malatak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Rapid City, SD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September 13, 2017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16" descr="CRBPLogo_Fin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" b="698"/>
          <a:stretch/>
        </p:blipFill>
        <p:spPr>
          <a:xfrm>
            <a:off x="4431819" y="525294"/>
            <a:ext cx="3165492" cy="2706242"/>
          </a:xfrm>
          <a:prstGeom prst="rect">
            <a:avLst/>
          </a:prstGeom>
        </p:spPr>
      </p:pic>
      <p:sp>
        <p:nvSpPr>
          <p:cNvPr id="5" name="Subtitle 6"/>
          <p:cNvSpPr txBox="1">
            <a:spLocks/>
          </p:cNvSpPr>
          <p:nvPr/>
        </p:nvSpPr>
        <p:spPr>
          <a:xfrm>
            <a:off x="988237" y="3870242"/>
            <a:ext cx="10402852" cy="9555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1B3B6F"/>
                </a:solidFill>
              </a:rPr>
              <a:t>It’s </a:t>
            </a:r>
            <a:r>
              <a:rPr lang="en-US" sz="4000" b="1" u="sng" dirty="0" smtClean="0">
                <a:solidFill>
                  <a:srgbClr val="1B3B6F"/>
                </a:solidFill>
              </a:rPr>
              <a:t>YOUR</a:t>
            </a:r>
            <a:r>
              <a:rPr lang="en-US" sz="4000" b="1" dirty="0" smtClean="0">
                <a:solidFill>
                  <a:srgbClr val="1B3B6F"/>
                </a:solidFill>
              </a:rPr>
              <a:t> career</a:t>
            </a:r>
            <a:r>
              <a:rPr lang="mr-IN" sz="4000" b="1" dirty="0" smtClean="0">
                <a:solidFill>
                  <a:srgbClr val="1B3B6F"/>
                </a:solidFill>
              </a:rPr>
              <a:t>…</a:t>
            </a:r>
            <a:r>
              <a:rPr lang="en-US" sz="4000" b="1" u="sng" dirty="0" smtClean="0">
                <a:solidFill>
                  <a:srgbClr val="1B3B6F"/>
                </a:solidFill>
              </a:rPr>
              <a:t>THEIR</a:t>
            </a:r>
            <a:r>
              <a:rPr lang="en-US" sz="4000" b="1" dirty="0" smtClean="0">
                <a:solidFill>
                  <a:srgbClr val="1B3B6F"/>
                </a:solidFill>
              </a:rPr>
              <a:t> lives</a:t>
            </a:r>
            <a:r>
              <a:rPr lang="mr-IN" sz="4000" b="1" dirty="0" smtClean="0">
                <a:solidFill>
                  <a:srgbClr val="1B3B6F"/>
                </a:solidFill>
              </a:rPr>
              <a:t>…</a:t>
            </a:r>
            <a:r>
              <a:rPr lang="en-US" sz="4000" b="1" u="sng" dirty="0" smtClean="0">
                <a:solidFill>
                  <a:srgbClr val="1B3B6F"/>
                </a:solidFill>
              </a:rPr>
              <a:t>OUR</a:t>
            </a:r>
            <a:r>
              <a:rPr lang="en-US" sz="4000" b="1" dirty="0" smtClean="0">
                <a:solidFill>
                  <a:srgbClr val="1B3B6F"/>
                </a:solidFill>
              </a:rPr>
              <a:t> future!</a:t>
            </a:r>
            <a:endParaRPr lang="en-US" sz="4000" b="1" dirty="0">
              <a:solidFill>
                <a:srgbClr val="1B3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104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14"/>
          <p:cNvGrpSpPr>
            <a:grpSpLocks/>
          </p:cNvGrpSpPr>
          <p:nvPr/>
        </p:nvGrpSpPr>
        <p:grpSpPr bwMode="auto">
          <a:xfrm>
            <a:off x="5245100" y="3759200"/>
            <a:ext cx="6448425" cy="2803525"/>
            <a:chOff x="324550" y="3638608"/>
            <a:chExt cx="8639174" cy="3050610"/>
          </a:xfrm>
        </p:grpSpPr>
        <p:sp>
          <p:nvSpPr>
            <p:cNvPr id="28" name="Ellipse 20"/>
            <p:cNvSpPr>
              <a:spLocks noChangeArrowheads="1"/>
            </p:cNvSpPr>
            <p:nvPr/>
          </p:nvSpPr>
          <p:spPr bwMode="gray">
            <a:xfrm>
              <a:off x="324550" y="5885617"/>
              <a:ext cx="8639174" cy="80360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8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9" name="Gruppieren 43"/>
            <p:cNvGrpSpPr>
              <a:grpSpLocks/>
            </p:cNvGrpSpPr>
            <p:nvPr/>
          </p:nvGrpSpPr>
          <p:grpSpPr bwMode="auto">
            <a:xfrm>
              <a:off x="865887" y="3638608"/>
              <a:ext cx="7556500" cy="2135188"/>
              <a:chOff x="1054100" y="1130300"/>
              <a:chExt cx="7556500" cy="2135188"/>
            </a:xfrm>
          </p:grpSpPr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4992687" y="2917494"/>
                <a:ext cx="3446463" cy="263476"/>
              </a:xfrm>
              <a:custGeom>
                <a:avLst/>
                <a:gdLst>
                  <a:gd name="T0" fmla="*/ 0 w 2119"/>
                  <a:gd name="T1" fmla="*/ 69 h 162"/>
                  <a:gd name="T2" fmla="*/ 2119 w 2119"/>
                  <a:gd name="T3" fmla="*/ 162 h 162"/>
                  <a:gd name="T4" fmla="*/ 2057 w 2119"/>
                  <a:gd name="T5" fmla="*/ 67 h 162"/>
                  <a:gd name="T6" fmla="*/ 0 w 2119"/>
                  <a:gd name="T7" fmla="*/ 6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9" h="162">
                    <a:moveTo>
                      <a:pt x="0" y="69"/>
                    </a:moveTo>
                    <a:cubicBezTo>
                      <a:pt x="2119" y="162"/>
                      <a:pt x="2119" y="162"/>
                      <a:pt x="2119" y="162"/>
                    </a:cubicBezTo>
                    <a:cubicBezTo>
                      <a:pt x="2057" y="67"/>
                      <a:pt x="2057" y="67"/>
                      <a:pt x="2057" y="67"/>
                    </a:cubicBezTo>
                    <a:cubicBezTo>
                      <a:pt x="2057" y="67"/>
                      <a:pt x="1052" y="0"/>
                      <a:pt x="0" y="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1250951" y="2877815"/>
                <a:ext cx="3511550" cy="268237"/>
              </a:xfrm>
              <a:custGeom>
                <a:avLst/>
                <a:gdLst>
                  <a:gd name="T0" fmla="*/ 67 w 2159"/>
                  <a:gd name="T1" fmla="*/ 91 h 165"/>
                  <a:gd name="T2" fmla="*/ 0 w 2159"/>
                  <a:gd name="T3" fmla="*/ 165 h 165"/>
                  <a:gd name="T4" fmla="*/ 2153 w 2159"/>
                  <a:gd name="T5" fmla="*/ 115 h 165"/>
                  <a:gd name="T6" fmla="*/ 2159 w 2159"/>
                  <a:gd name="T7" fmla="*/ 104 h 165"/>
                  <a:gd name="T8" fmla="*/ 67 w 2159"/>
                  <a:gd name="T9" fmla="*/ 9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9" h="165">
                    <a:moveTo>
                      <a:pt x="67" y="91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2153" y="115"/>
                      <a:pt x="2153" y="115"/>
                      <a:pt x="2153" y="115"/>
                    </a:cubicBezTo>
                    <a:cubicBezTo>
                      <a:pt x="2153" y="115"/>
                      <a:pt x="2156" y="111"/>
                      <a:pt x="2159" y="104"/>
                    </a:cubicBezTo>
                    <a:cubicBezTo>
                      <a:pt x="1140" y="0"/>
                      <a:pt x="67" y="91"/>
                      <a:pt x="67" y="91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4921250" y="2719094"/>
                <a:ext cx="3584575" cy="326965"/>
              </a:xfrm>
              <a:custGeom>
                <a:avLst/>
                <a:gdLst>
                  <a:gd name="T0" fmla="*/ 2116 w 2204"/>
                  <a:gd name="T1" fmla="*/ 144 h 201"/>
                  <a:gd name="T2" fmla="*/ 53 w 2204"/>
                  <a:gd name="T3" fmla="*/ 160 h 201"/>
                  <a:gd name="T4" fmla="*/ 0 w 2204"/>
                  <a:gd name="T5" fmla="*/ 189 h 201"/>
                  <a:gd name="T6" fmla="*/ 44 w 2204"/>
                  <a:gd name="T7" fmla="*/ 191 h 201"/>
                  <a:gd name="T8" fmla="*/ 2101 w 2204"/>
                  <a:gd name="T9" fmla="*/ 189 h 201"/>
                  <a:gd name="T10" fmla="*/ 2204 w 2204"/>
                  <a:gd name="T11" fmla="*/ 201 h 201"/>
                  <a:gd name="T12" fmla="*/ 2116 w 2204"/>
                  <a:gd name="T13" fmla="*/ 14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4" h="201">
                    <a:moveTo>
                      <a:pt x="2116" y="144"/>
                    </a:moveTo>
                    <a:cubicBezTo>
                      <a:pt x="2116" y="143"/>
                      <a:pt x="1506" y="0"/>
                      <a:pt x="53" y="160"/>
                    </a:cubicBezTo>
                    <a:cubicBezTo>
                      <a:pt x="18" y="178"/>
                      <a:pt x="0" y="189"/>
                      <a:pt x="0" y="189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1096" y="122"/>
                      <a:pt x="2101" y="189"/>
                      <a:pt x="2101" y="189"/>
                    </a:cubicBezTo>
                    <a:cubicBezTo>
                      <a:pt x="2204" y="201"/>
                      <a:pt x="2204" y="201"/>
                      <a:pt x="2204" y="201"/>
                    </a:cubicBezTo>
                    <a:lnTo>
                      <a:pt x="2116" y="1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5008562" y="2257217"/>
                <a:ext cx="3424238" cy="722179"/>
              </a:xfrm>
              <a:custGeom>
                <a:avLst/>
                <a:gdLst>
                  <a:gd name="T0" fmla="*/ 2063 w 2106"/>
                  <a:gd name="T1" fmla="*/ 428 h 444"/>
                  <a:gd name="T2" fmla="*/ 2056 w 2106"/>
                  <a:gd name="T3" fmla="*/ 423 h 444"/>
                  <a:gd name="T4" fmla="*/ 2106 w 2106"/>
                  <a:gd name="T5" fmla="*/ 399 h 444"/>
                  <a:gd name="T6" fmla="*/ 2006 w 2106"/>
                  <a:gd name="T7" fmla="*/ 340 h 444"/>
                  <a:gd name="T8" fmla="*/ 0 w 2106"/>
                  <a:gd name="T9" fmla="*/ 444 h 444"/>
                  <a:gd name="T10" fmla="*/ 2063 w 2106"/>
                  <a:gd name="T11" fmla="*/ 428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6" h="444">
                    <a:moveTo>
                      <a:pt x="2063" y="428"/>
                    </a:moveTo>
                    <a:cubicBezTo>
                      <a:pt x="2056" y="423"/>
                      <a:pt x="2056" y="423"/>
                      <a:pt x="2056" y="423"/>
                    </a:cubicBezTo>
                    <a:cubicBezTo>
                      <a:pt x="2106" y="399"/>
                      <a:pt x="2106" y="399"/>
                      <a:pt x="2106" y="399"/>
                    </a:cubicBezTo>
                    <a:cubicBezTo>
                      <a:pt x="2006" y="340"/>
                      <a:pt x="2006" y="340"/>
                      <a:pt x="2006" y="340"/>
                    </a:cubicBezTo>
                    <a:cubicBezTo>
                      <a:pt x="1003" y="0"/>
                      <a:pt x="208" y="339"/>
                      <a:pt x="0" y="444"/>
                    </a:cubicBezTo>
                    <a:cubicBezTo>
                      <a:pt x="1453" y="284"/>
                      <a:pt x="2063" y="427"/>
                      <a:pt x="2063" y="4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927600" y="2419112"/>
                <a:ext cx="3455987" cy="603138"/>
              </a:xfrm>
              <a:custGeom>
                <a:avLst/>
                <a:gdLst>
                  <a:gd name="T0" fmla="*/ 29 w 2124"/>
                  <a:gd name="T1" fmla="*/ 325 h 371"/>
                  <a:gd name="T2" fmla="*/ 1761 w 2124"/>
                  <a:gd name="T3" fmla="*/ 0 h 371"/>
                  <a:gd name="T4" fmla="*/ 2124 w 2124"/>
                  <a:gd name="T5" fmla="*/ 223 h 371"/>
                  <a:gd name="T6" fmla="*/ 37 w 2124"/>
                  <a:gd name="T7" fmla="*/ 371 h 371"/>
                  <a:gd name="T8" fmla="*/ 29 w 2124"/>
                  <a:gd name="T9" fmla="*/ 32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4" h="371">
                    <a:moveTo>
                      <a:pt x="29" y="325"/>
                    </a:moveTo>
                    <a:cubicBezTo>
                      <a:pt x="132" y="243"/>
                      <a:pt x="547" y="58"/>
                      <a:pt x="1761" y="0"/>
                    </a:cubicBezTo>
                    <a:cubicBezTo>
                      <a:pt x="2124" y="223"/>
                      <a:pt x="2124" y="223"/>
                      <a:pt x="2124" y="223"/>
                    </a:cubicBezTo>
                    <a:cubicBezTo>
                      <a:pt x="2124" y="223"/>
                      <a:pt x="656" y="43"/>
                      <a:pt x="37" y="371"/>
                    </a:cubicBezTo>
                    <a:cubicBezTo>
                      <a:pt x="37" y="371"/>
                      <a:pt x="0" y="348"/>
                      <a:pt x="29" y="32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4886325" y="2190554"/>
                <a:ext cx="3355975" cy="766621"/>
              </a:xfrm>
              <a:custGeom>
                <a:avLst/>
                <a:gdLst>
                  <a:gd name="T0" fmla="*/ 20 w 2064"/>
                  <a:gd name="T1" fmla="*/ 452 h 472"/>
                  <a:gd name="T2" fmla="*/ 1767 w 2064"/>
                  <a:gd name="T3" fmla="*/ 42 h 472"/>
                  <a:gd name="T4" fmla="*/ 2064 w 2064"/>
                  <a:gd name="T5" fmla="*/ 198 h 472"/>
                  <a:gd name="T6" fmla="*/ 57 w 2064"/>
                  <a:gd name="T7" fmla="*/ 472 h 472"/>
                  <a:gd name="T8" fmla="*/ 20 w 2064"/>
                  <a:gd name="T9" fmla="*/ 45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4" h="472">
                    <a:moveTo>
                      <a:pt x="20" y="452"/>
                    </a:moveTo>
                    <a:cubicBezTo>
                      <a:pt x="142" y="352"/>
                      <a:pt x="719" y="0"/>
                      <a:pt x="1767" y="42"/>
                    </a:cubicBezTo>
                    <a:cubicBezTo>
                      <a:pt x="2064" y="198"/>
                      <a:pt x="2064" y="198"/>
                      <a:pt x="2064" y="198"/>
                    </a:cubicBezTo>
                    <a:cubicBezTo>
                      <a:pt x="2064" y="198"/>
                      <a:pt x="796" y="57"/>
                      <a:pt x="57" y="472"/>
                    </a:cubicBezTo>
                    <a:cubicBezTo>
                      <a:pt x="57" y="472"/>
                      <a:pt x="0" y="468"/>
                      <a:pt x="20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848225" y="1995328"/>
                <a:ext cx="3360737" cy="969783"/>
              </a:xfrm>
              <a:custGeom>
                <a:avLst/>
                <a:gdLst>
                  <a:gd name="T0" fmla="*/ 34 w 2066"/>
                  <a:gd name="T1" fmla="*/ 580 h 597"/>
                  <a:gd name="T2" fmla="*/ 2066 w 2066"/>
                  <a:gd name="T3" fmla="*/ 235 h 597"/>
                  <a:gd name="T4" fmla="*/ 1534 w 2066"/>
                  <a:gd name="T5" fmla="*/ 0 h 597"/>
                  <a:gd name="T6" fmla="*/ 0 w 2066"/>
                  <a:gd name="T7" fmla="*/ 584 h 597"/>
                  <a:gd name="T8" fmla="*/ 34 w 2066"/>
                  <a:gd name="T9" fmla="*/ 58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6" h="597">
                    <a:moveTo>
                      <a:pt x="34" y="580"/>
                    </a:moveTo>
                    <a:cubicBezTo>
                      <a:pt x="197" y="488"/>
                      <a:pt x="825" y="177"/>
                      <a:pt x="2066" y="235"/>
                    </a:cubicBezTo>
                    <a:cubicBezTo>
                      <a:pt x="1534" y="0"/>
                      <a:pt x="1534" y="0"/>
                      <a:pt x="1534" y="0"/>
                    </a:cubicBezTo>
                    <a:cubicBezTo>
                      <a:pt x="1534" y="0"/>
                      <a:pt x="408" y="124"/>
                      <a:pt x="0" y="584"/>
                    </a:cubicBezTo>
                    <a:cubicBezTo>
                      <a:pt x="0" y="584"/>
                      <a:pt x="4" y="597"/>
                      <a:pt x="34" y="5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848225" y="1668363"/>
                <a:ext cx="3276600" cy="1276114"/>
              </a:xfrm>
              <a:custGeom>
                <a:avLst/>
                <a:gdLst>
                  <a:gd name="T0" fmla="*/ 0 w 2014"/>
                  <a:gd name="T1" fmla="*/ 785 h 785"/>
                  <a:gd name="T2" fmla="*/ 2014 w 2014"/>
                  <a:gd name="T3" fmla="*/ 343 h 785"/>
                  <a:gd name="T4" fmla="*/ 1555 w 2014"/>
                  <a:gd name="T5" fmla="*/ 0 h 785"/>
                  <a:gd name="T6" fmla="*/ 0 w 2014"/>
                  <a:gd name="T7" fmla="*/ 785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4" h="785">
                    <a:moveTo>
                      <a:pt x="0" y="785"/>
                    </a:moveTo>
                    <a:cubicBezTo>
                      <a:pt x="0" y="785"/>
                      <a:pt x="788" y="187"/>
                      <a:pt x="2014" y="343"/>
                    </a:cubicBezTo>
                    <a:cubicBezTo>
                      <a:pt x="1555" y="0"/>
                      <a:pt x="1555" y="0"/>
                      <a:pt x="1555" y="0"/>
                    </a:cubicBezTo>
                    <a:cubicBezTo>
                      <a:pt x="1555" y="0"/>
                      <a:pt x="197" y="42"/>
                      <a:pt x="0" y="78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22000"/>
                      <a:lumOff val="78000"/>
                    </a:srgbClr>
                  </a:gs>
                </a:gsLst>
                <a:lin ang="81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4848225" y="1382666"/>
                <a:ext cx="3170237" cy="1522130"/>
              </a:xfrm>
              <a:custGeom>
                <a:avLst/>
                <a:gdLst>
                  <a:gd name="T0" fmla="*/ 0 w 1949"/>
                  <a:gd name="T1" fmla="*/ 937 h 937"/>
                  <a:gd name="T2" fmla="*/ 0 w 1949"/>
                  <a:gd name="T3" fmla="*/ 619 h 937"/>
                  <a:gd name="T4" fmla="*/ 1486 w 1949"/>
                  <a:gd name="T5" fmla="*/ 49 h 937"/>
                  <a:gd name="T6" fmla="*/ 1949 w 1949"/>
                  <a:gd name="T7" fmla="*/ 360 h 937"/>
                  <a:gd name="T8" fmla="*/ 0 w 1949"/>
                  <a:gd name="T9" fmla="*/ 937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9" h="937">
                    <a:moveTo>
                      <a:pt x="0" y="937"/>
                    </a:moveTo>
                    <a:cubicBezTo>
                      <a:pt x="0" y="619"/>
                      <a:pt x="0" y="619"/>
                      <a:pt x="0" y="619"/>
                    </a:cubicBezTo>
                    <a:cubicBezTo>
                      <a:pt x="0" y="619"/>
                      <a:pt x="632" y="0"/>
                      <a:pt x="1486" y="49"/>
                    </a:cubicBezTo>
                    <a:cubicBezTo>
                      <a:pt x="1949" y="360"/>
                      <a:pt x="1949" y="360"/>
                      <a:pt x="1949" y="360"/>
                    </a:cubicBezTo>
                    <a:cubicBezTo>
                      <a:pt x="1949" y="360"/>
                      <a:pt x="725" y="318"/>
                      <a:pt x="0" y="9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95000"/>
                    </a:srgbClr>
                  </a:gs>
                  <a:gs pos="85000">
                    <a:srgbClr val="AFAFAF">
                      <a:lumMod val="22000"/>
                      <a:lumOff val="78000"/>
                    </a:srgbClr>
                  </a:gs>
                </a:gsLst>
                <a:lin ang="108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1190626" y="2736553"/>
                <a:ext cx="3573462" cy="320616"/>
              </a:xfrm>
              <a:custGeom>
                <a:avLst/>
                <a:gdLst>
                  <a:gd name="T0" fmla="*/ 103 w 2197"/>
                  <a:gd name="T1" fmla="*/ 104 h 197"/>
                  <a:gd name="T2" fmla="*/ 0 w 2197"/>
                  <a:gd name="T3" fmla="*/ 197 h 197"/>
                  <a:gd name="T4" fmla="*/ 104 w 2197"/>
                  <a:gd name="T5" fmla="*/ 178 h 197"/>
                  <a:gd name="T6" fmla="*/ 2196 w 2197"/>
                  <a:gd name="T7" fmla="*/ 191 h 197"/>
                  <a:gd name="T8" fmla="*/ 2197 w 2197"/>
                  <a:gd name="T9" fmla="*/ 188 h 197"/>
                  <a:gd name="T10" fmla="*/ 103 w 2197"/>
                  <a:gd name="T11" fmla="*/ 10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7" h="197">
                    <a:moveTo>
                      <a:pt x="103" y="104"/>
                    </a:moveTo>
                    <a:cubicBezTo>
                      <a:pt x="0" y="197"/>
                      <a:pt x="0" y="197"/>
                      <a:pt x="0" y="197"/>
                    </a:cubicBezTo>
                    <a:cubicBezTo>
                      <a:pt x="104" y="178"/>
                      <a:pt x="104" y="178"/>
                      <a:pt x="104" y="178"/>
                    </a:cubicBezTo>
                    <a:cubicBezTo>
                      <a:pt x="104" y="178"/>
                      <a:pt x="1177" y="87"/>
                      <a:pt x="2196" y="191"/>
                    </a:cubicBezTo>
                    <a:cubicBezTo>
                      <a:pt x="2196" y="190"/>
                      <a:pt x="2197" y="189"/>
                      <a:pt x="2197" y="188"/>
                    </a:cubicBezTo>
                    <a:cubicBezTo>
                      <a:pt x="1100" y="0"/>
                      <a:pt x="103" y="104"/>
                      <a:pt x="103" y="104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1281113" y="2734966"/>
                <a:ext cx="3489325" cy="307918"/>
              </a:xfrm>
              <a:custGeom>
                <a:avLst/>
                <a:gdLst>
                  <a:gd name="T0" fmla="*/ 2142 w 2146"/>
                  <a:gd name="T1" fmla="*/ 189 h 189"/>
                  <a:gd name="T2" fmla="*/ 2146 w 2146"/>
                  <a:gd name="T3" fmla="*/ 172 h 189"/>
                  <a:gd name="T4" fmla="*/ 2017 w 2146"/>
                  <a:gd name="T5" fmla="*/ 141 h 189"/>
                  <a:gd name="T6" fmla="*/ 96 w 2146"/>
                  <a:gd name="T7" fmla="*/ 49 h 189"/>
                  <a:gd name="T8" fmla="*/ 0 w 2146"/>
                  <a:gd name="T9" fmla="*/ 105 h 189"/>
                  <a:gd name="T10" fmla="*/ 48 w 2146"/>
                  <a:gd name="T11" fmla="*/ 105 h 189"/>
                  <a:gd name="T12" fmla="*/ 2142 w 2146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6" h="189">
                    <a:moveTo>
                      <a:pt x="2142" y="189"/>
                    </a:moveTo>
                    <a:cubicBezTo>
                      <a:pt x="2144" y="184"/>
                      <a:pt x="2145" y="178"/>
                      <a:pt x="2146" y="172"/>
                    </a:cubicBezTo>
                    <a:cubicBezTo>
                      <a:pt x="2102" y="161"/>
                      <a:pt x="2060" y="151"/>
                      <a:pt x="2017" y="141"/>
                    </a:cubicBezTo>
                    <a:cubicBezTo>
                      <a:pt x="1219" y="0"/>
                      <a:pt x="96" y="49"/>
                      <a:pt x="96" y="49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1045" y="1"/>
                      <a:pt x="2142" y="189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1319213" y="2558786"/>
                <a:ext cx="3241675" cy="404738"/>
              </a:xfrm>
              <a:custGeom>
                <a:avLst/>
                <a:gdLst>
                  <a:gd name="T0" fmla="*/ 1993 w 1993"/>
                  <a:gd name="T1" fmla="*/ 249 h 249"/>
                  <a:gd name="T2" fmla="*/ 72 w 1993"/>
                  <a:gd name="T3" fmla="*/ 99 h 249"/>
                  <a:gd name="T4" fmla="*/ 0 w 1993"/>
                  <a:gd name="T5" fmla="*/ 157 h 249"/>
                  <a:gd name="T6" fmla="*/ 72 w 1993"/>
                  <a:gd name="T7" fmla="*/ 157 h 249"/>
                  <a:gd name="T8" fmla="*/ 1993 w 1993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3" h="249">
                    <a:moveTo>
                      <a:pt x="1993" y="249"/>
                    </a:moveTo>
                    <a:cubicBezTo>
                      <a:pt x="924" y="0"/>
                      <a:pt x="72" y="99"/>
                      <a:pt x="72" y="99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72" y="157"/>
                      <a:pt x="72" y="157"/>
                      <a:pt x="72" y="157"/>
                    </a:cubicBezTo>
                    <a:cubicBezTo>
                      <a:pt x="72" y="157"/>
                      <a:pt x="1195" y="108"/>
                      <a:pt x="1993" y="249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1358901" y="2298484"/>
                <a:ext cx="3411537" cy="706307"/>
              </a:xfrm>
              <a:custGeom>
                <a:avLst/>
                <a:gdLst>
                  <a:gd name="T0" fmla="*/ 1969 w 2098"/>
                  <a:gd name="T1" fmla="*/ 409 h 434"/>
                  <a:gd name="T2" fmla="*/ 2098 w 2098"/>
                  <a:gd name="T3" fmla="*/ 434 h 434"/>
                  <a:gd name="T4" fmla="*/ 2087 w 2098"/>
                  <a:gd name="T5" fmla="*/ 405 h 434"/>
                  <a:gd name="T6" fmla="*/ 304 w 2098"/>
                  <a:gd name="T7" fmla="*/ 90 h 434"/>
                  <a:gd name="T8" fmla="*/ 0 w 2098"/>
                  <a:gd name="T9" fmla="*/ 259 h 434"/>
                  <a:gd name="T10" fmla="*/ 48 w 2098"/>
                  <a:gd name="T11" fmla="*/ 259 h 434"/>
                  <a:gd name="T12" fmla="*/ 1969 w 2098"/>
                  <a:gd name="T13" fmla="*/ 409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8" h="434">
                    <a:moveTo>
                      <a:pt x="1969" y="409"/>
                    </a:moveTo>
                    <a:cubicBezTo>
                      <a:pt x="2013" y="416"/>
                      <a:pt x="2056" y="425"/>
                      <a:pt x="2098" y="434"/>
                    </a:cubicBezTo>
                    <a:cubicBezTo>
                      <a:pt x="2098" y="424"/>
                      <a:pt x="2095" y="414"/>
                      <a:pt x="2087" y="405"/>
                    </a:cubicBezTo>
                    <a:cubicBezTo>
                      <a:pt x="1989" y="282"/>
                      <a:pt x="1583" y="0"/>
                      <a:pt x="304" y="9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48" y="259"/>
                      <a:pt x="48" y="259"/>
                      <a:pt x="48" y="259"/>
                    </a:cubicBezTo>
                    <a:cubicBezTo>
                      <a:pt x="48" y="259"/>
                      <a:pt x="900" y="160"/>
                      <a:pt x="1969" y="409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38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1436688" y="2146112"/>
                <a:ext cx="3495675" cy="841219"/>
              </a:xfrm>
              <a:custGeom>
                <a:avLst/>
                <a:gdLst>
                  <a:gd name="T0" fmla="*/ 0 w 2149"/>
                  <a:gd name="T1" fmla="*/ 221 h 517"/>
                  <a:gd name="T2" fmla="*/ 491 w 2149"/>
                  <a:gd name="T3" fmla="*/ 21 h 517"/>
                  <a:gd name="T4" fmla="*/ 2107 w 2149"/>
                  <a:gd name="T5" fmla="*/ 476 h 517"/>
                  <a:gd name="T6" fmla="*/ 2016 w 2149"/>
                  <a:gd name="T7" fmla="*/ 517 h 517"/>
                  <a:gd name="T8" fmla="*/ 0 w 2149"/>
                  <a:gd name="T9" fmla="*/ 221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9" h="517">
                    <a:moveTo>
                      <a:pt x="0" y="221"/>
                    </a:moveTo>
                    <a:cubicBezTo>
                      <a:pt x="0" y="221"/>
                      <a:pt x="329" y="42"/>
                      <a:pt x="491" y="21"/>
                    </a:cubicBezTo>
                    <a:cubicBezTo>
                      <a:pt x="652" y="0"/>
                      <a:pt x="1646" y="62"/>
                      <a:pt x="2107" y="476"/>
                    </a:cubicBezTo>
                    <a:cubicBezTo>
                      <a:pt x="2149" y="481"/>
                      <a:pt x="2012" y="513"/>
                      <a:pt x="2016" y="517"/>
                    </a:cubicBezTo>
                    <a:cubicBezTo>
                      <a:pt x="2016" y="517"/>
                      <a:pt x="1472" y="173"/>
                      <a:pt x="0" y="221"/>
                    </a:cubicBezTo>
                    <a:close/>
                  </a:path>
                </a:pathLst>
              </a:custGeom>
              <a:gradFill>
                <a:gsLst>
                  <a:gs pos="1900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54000"/>
                      <a:lumOff val="46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38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1482726" y="1896921"/>
                <a:ext cx="3333750" cy="1047556"/>
              </a:xfrm>
              <a:custGeom>
                <a:avLst/>
                <a:gdLst>
                  <a:gd name="T0" fmla="*/ 2043 w 2050"/>
                  <a:gd name="T1" fmla="*/ 633 h 644"/>
                  <a:gd name="T2" fmla="*/ 442 w 2050"/>
                  <a:gd name="T3" fmla="*/ 32 h 644"/>
                  <a:gd name="T4" fmla="*/ 0 w 2050"/>
                  <a:gd name="T5" fmla="*/ 267 h 644"/>
                  <a:gd name="T6" fmla="*/ 2011 w 2050"/>
                  <a:gd name="T7" fmla="*/ 644 h 644"/>
                  <a:gd name="T8" fmla="*/ 2043 w 2050"/>
                  <a:gd name="T9" fmla="*/ 63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0" h="644">
                    <a:moveTo>
                      <a:pt x="2043" y="633"/>
                    </a:moveTo>
                    <a:cubicBezTo>
                      <a:pt x="1952" y="556"/>
                      <a:pt x="1221" y="0"/>
                      <a:pt x="442" y="32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67"/>
                      <a:pt x="1085" y="129"/>
                      <a:pt x="2011" y="644"/>
                    </a:cubicBezTo>
                    <a:cubicBezTo>
                      <a:pt x="2011" y="644"/>
                      <a:pt x="2050" y="639"/>
                      <a:pt x="2043" y="633"/>
                    </a:cubicBezTo>
                    <a:close/>
                  </a:path>
                </a:pathLst>
              </a:custGeom>
              <a:gradFill>
                <a:gsLst>
                  <a:gs pos="24000">
                    <a:srgbClr val="E6E6E6">
                      <a:lumMod val="0"/>
                      <a:lumOff val="100000"/>
                    </a:srgbClr>
                  </a:gs>
                  <a:gs pos="95000">
                    <a:srgbClr val="AFAFAF">
                      <a:lumMod val="55000"/>
                      <a:lumOff val="45000"/>
                    </a:srgbClr>
                  </a:gs>
                </a:gsLst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600201" y="1612811"/>
                <a:ext cx="3248025" cy="1291986"/>
              </a:xfrm>
              <a:custGeom>
                <a:avLst/>
                <a:gdLst>
                  <a:gd name="T0" fmla="*/ 1949 w 1997"/>
                  <a:gd name="T1" fmla="*/ 788 h 795"/>
                  <a:gd name="T2" fmla="*/ 1997 w 1997"/>
                  <a:gd name="T3" fmla="*/ 795 h 795"/>
                  <a:gd name="T4" fmla="*/ 414 w 1997"/>
                  <a:gd name="T5" fmla="*/ 97 h 795"/>
                  <a:gd name="T6" fmla="*/ 0 w 1997"/>
                  <a:gd name="T7" fmla="*/ 314 h 795"/>
                  <a:gd name="T8" fmla="*/ 1949 w 1997"/>
                  <a:gd name="T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7" h="795">
                    <a:moveTo>
                      <a:pt x="1949" y="788"/>
                    </a:moveTo>
                    <a:cubicBezTo>
                      <a:pt x="1961" y="795"/>
                      <a:pt x="1984" y="788"/>
                      <a:pt x="1997" y="795"/>
                    </a:cubicBezTo>
                    <a:cubicBezTo>
                      <a:pt x="1997" y="795"/>
                      <a:pt x="1561" y="0"/>
                      <a:pt x="414" y="9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4"/>
                      <a:pt x="817" y="156"/>
                      <a:pt x="1949" y="7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95000">
                    <a:srgbClr val="AFAFAF">
                      <a:lumMod val="37000"/>
                      <a:lumOff val="63000"/>
                    </a:srgbClr>
                  </a:gs>
                </a:gsLst>
                <a:lin ang="27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728788" y="1130300"/>
                <a:ext cx="3119438" cy="1774497"/>
              </a:xfrm>
              <a:custGeom>
                <a:avLst/>
                <a:gdLst>
                  <a:gd name="T0" fmla="*/ 484 w 1918"/>
                  <a:gd name="T1" fmla="*/ 14 h 1092"/>
                  <a:gd name="T2" fmla="*/ 1918 w 1918"/>
                  <a:gd name="T3" fmla="*/ 781 h 1092"/>
                  <a:gd name="T4" fmla="*/ 1918 w 1918"/>
                  <a:gd name="T5" fmla="*/ 1092 h 1092"/>
                  <a:gd name="T6" fmla="*/ 0 w 1918"/>
                  <a:gd name="T7" fmla="*/ 231 h 1092"/>
                  <a:gd name="T8" fmla="*/ 484 w 1918"/>
                  <a:gd name="T9" fmla="*/ 14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8" h="1092">
                    <a:moveTo>
                      <a:pt x="484" y="14"/>
                    </a:moveTo>
                    <a:cubicBezTo>
                      <a:pt x="484" y="14"/>
                      <a:pt x="1227" y="0"/>
                      <a:pt x="1918" y="781"/>
                    </a:cubicBezTo>
                    <a:cubicBezTo>
                      <a:pt x="1918" y="1092"/>
                      <a:pt x="1918" y="1092"/>
                      <a:pt x="1918" y="1092"/>
                    </a:cubicBezTo>
                    <a:cubicBezTo>
                      <a:pt x="1918" y="1092"/>
                      <a:pt x="1033" y="224"/>
                      <a:pt x="0" y="231"/>
                    </a:cubicBezTo>
                    <a:lnTo>
                      <a:pt x="484" y="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lumMod val="0"/>
                      <a:lumOff val="100000"/>
                    </a:srgbClr>
                  </a:gs>
                  <a:gs pos="100000">
                    <a:srgbClr val="AFAFAF">
                      <a:lumMod val="79000"/>
                      <a:lumOff val="21000"/>
                    </a:srgbClr>
                  </a:gs>
                  <a:gs pos="85000">
                    <a:srgbClr val="AFAFAF">
                      <a:lumMod val="22000"/>
                      <a:lumOff val="78000"/>
                    </a:srgbClr>
                  </a:gs>
                </a:gsLst>
                <a:lin ang="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1054101" y="3022250"/>
                <a:ext cx="7556499" cy="242843"/>
              </a:xfrm>
              <a:custGeom>
                <a:avLst/>
                <a:gdLst>
                  <a:gd name="T0" fmla="*/ 4760 w 4760"/>
                  <a:gd name="T1" fmla="*/ 153 h 153"/>
                  <a:gd name="T2" fmla="*/ 2380 w 4760"/>
                  <a:gd name="T3" fmla="*/ 43 h 153"/>
                  <a:gd name="T4" fmla="*/ 0 w 4760"/>
                  <a:gd name="T5" fmla="*/ 153 h 153"/>
                  <a:gd name="T6" fmla="*/ 110 w 4760"/>
                  <a:gd name="T7" fmla="*/ 89 h 153"/>
                  <a:gd name="T8" fmla="*/ 2401 w 4760"/>
                  <a:gd name="T9" fmla="*/ 0 h 153"/>
                  <a:gd name="T10" fmla="*/ 4646 w 4760"/>
                  <a:gd name="T11" fmla="*/ 89 h 153"/>
                  <a:gd name="T12" fmla="*/ 4760 w 4760"/>
                  <a:gd name="T1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60" h="153">
                    <a:moveTo>
                      <a:pt x="4760" y="153"/>
                    </a:moveTo>
                    <a:lnTo>
                      <a:pt x="2380" y="43"/>
                    </a:lnTo>
                    <a:lnTo>
                      <a:pt x="0" y="153"/>
                    </a:lnTo>
                    <a:lnTo>
                      <a:pt x="110" y="89"/>
                    </a:lnTo>
                    <a:lnTo>
                      <a:pt x="2401" y="0"/>
                    </a:lnTo>
                    <a:lnTo>
                      <a:pt x="4646" y="89"/>
                    </a:lnTo>
                    <a:lnTo>
                      <a:pt x="4760" y="153"/>
                    </a:lnTo>
                    <a:close/>
                  </a:path>
                </a:pathLst>
              </a:custGeom>
              <a:solidFill>
                <a:schemeClr val="accent1"/>
              </a:soli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4489450" y="3025775"/>
                <a:ext cx="719138" cy="182563"/>
              </a:xfrm>
              <a:custGeom>
                <a:avLst/>
                <a:gdLst>
                  <a:gd name="T0" fmla="*/ 0 w 442"/>
                  <a:gd name="T1" fmla="*/ 0 h 112"/>
                  <a:gd name="T2" fmla="*/ 585022017 w 442"/>
                  <a:gd name="T3" fmla="*/ 260385369 h 112"/>
                  <a:gd name="T4" fmla="*/ 1170044034 w 442"/>
                  <a:gd name="T5" fmla="*/ 0 h 112"/>
                  <a:gd name="T6" fmla="*/ 0 w 44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2" h="112">
                    <a:moveTo>
                      <a:pt x="0" y="0"/>
                    </a:moveTo>
                    <a:cubicBezTo>
                      <a:pt x="0" y="54"/>
                      <a:pt x="99" y="98"/>
                      <a:pt x="221" y="98"/>
                    </a:cubicBezTo>
                    <a:cubicBezTo>
                      <a:pt x="343" y="98"/>
                      <a:pt x="442" y="54"/>
                      <a:pt x="442" y="0"/>
                    </a:cubicBezTo>
                    <a:cubicBezTo>
                      <a:pt x="193" y="1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445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4489450" y="2865438"/>
                <a:ext cx="719138" cy="342900"/>
              </a:xfrm>
              <a:custGeom>
                <a:avLst/>
                <a:gdLst>
                  <a:gd name="T0" fmla="*/ 221 w 442"/>
                  <a:gd name="T1" fmla="*/ 0 h 211"/>
                  <a:gd name="T2" fmla="*/ 0 w 442"/>
                  <a:gd name="T3" fmla="*/ 99 h 211"/>
                  <a:gd name="T4" fmla="*/ 442 w 442"/>
                  <a:gd name="T5" fmla="*/ 99 h 211"/>
                  <a:gd name="T6" fmla="*/ 221 w 442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2" h="211">
                    <a:moveTo>
                      <a:pt x="221" y="0"/>
                    </a:moveTo>
                    <a:cubicBezTo>
                      <a:pt x="99" y="0"/>
                      <a:pt x="0" y="44"/>
                      <a:pt x="0" y="99"/>
                    </a:cubicBezTo>
                    <a:cubicBezTo>
                      <a:pt x="0" y="99"/>
                      <a:pt x="193" y="211"/>
                      <a:pt x="442" y="99"/>
                    </a:cubicBezTo>
                    <a:cubicBezTo>
                      <a:pt x="442" y="44"/>
                      <a:pt x="343" y="0"/>
                      <a:pt x="2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>
                      <a:lumMod val="0"/>
                    </a:srgbClr>
                  </a:gs>
                  <a:gs pos="100000">
                    <a:srgbClr val="AFAFAF">
                      <a:lumMod val="47000"/>
                    </a:srgbClr>
                  </a:gs>
                </a:gsLst>
                <a:lin ang="16200000" scaled="1"/>
                <a:tileRect/>
              </a:gradFill>
              <a:ln w="44450" cap="flat">
                <a:noFill/>
                <a:prstDash val="solid"/>
                <a:miter lim="800000"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0" name="Picture 49" descr="Icon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19" y="4324921"/>
            <a:ext cx="762000" cy="731520"/>
          </a:xfrm>
          <a:prstGeom prst="rect">
            <a:avLst/>
          </a:prstGeom>
        </p:spPr>
      </p:pic>
      <p:pic>
        <p:nvPicPr>
          <p:cNvPr id="52" name="Picture 51" descr="Ic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2" y="2864976"/>
            <a:ext cx="1371600" cy="1371600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98" y="2389297"/>
            <a:ext cx="1447800" cy="1447800"/>
          </a:xfrm>
          <a:prstGeom prst="rect">
            <a:avLst/>
          </a:prstGeom>
        </p:spPr>
      </p:pic>
      <p:pic>
        <p:nvPicPr>
          <p:cNvPr id="54" name="Picture 53" descr="Icon_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49" y="3635073"/>
            <a:ext cx="838200" cy="838200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48" y="3239643"/>
            <a:ext cx="1066800" cy="1066800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40" y="2082213"/>
            <a:ext cx="1066800" cy="990600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74" y="949594"/>
            <a:ext cx="1295400" cy="1210310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03" y="105060"/>
            <a:ext cx="1530350" cy="1447800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16" y="1155666"/>
            <a:ext cx="1524000" cy="1524000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2" y="1682734"/>
            <a:ext cx="1143000" cy="1142999"/>
          </a:xfrm>
          <a:prstGeom prst="rect">
            <a:avLst/>
          </a:prstGeom>
        </p:spPr>
      </p:pic>
      <p:pic>
        <p:nvPicPr>
          <p:cNvPr id="62" name="Content Placeholder 16" descr="CRBPLogo_Final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" b="698"/>
          <a:stretch/>
        </p:blipFill>
        <p:spPr>
          <a:xfrm>
            <a:off x="1152241" y="2093366"/>
            <a:ext cx="3165492" cy="2706242"/>
          </a:xfrm>
          <a:prstGeom prst="rect">
            <a:avLst/>
          </a:prstGeom>
        </p:spPr>
      </p:pic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-976819" y="281504"/>
            <a:ext cx="9980682" cy="1096962"/>
          </a:xfrm>
        </p:spPr>
        <p:txBody>
          <a:bodyPr/>
          <a:lstStyle/>
          <a:p>
            <a:r>
              <a:rPr lang="en-US" b="1" dirty="0" smtClean="0">
                <a:solidFill>
                  <a:srgbClr val="1F4C79"/>
                </a:solidFill>
              </a:rPr>
              <a:t>CRBP Domains</a:t>
            </a:r>
            <a:endParaRPr lang="en-US" b="1" dirty="0">
              <a:solidFill>
                <a:srgbClr val="1F4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604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>
                <a:solidFill>
                  <a:srgbClr val="1F4C79"/>
                </a:solidFill>
              </a:rPr>
              <a:t>Program Value</a:t>
            </a:r>
            <a:r>
              <a:rPr lang="en-US" sz="3200" i="1" dirty="0">
                <a:solidFill>
                  <a:srgbClr val="1F4C79"/>
                </a:solidFill>
              </a:rPr>
              <a:t/>
            </a:r>
            <a:br>
              <a:rPr lang="en-US" sz="3200" i="1" dirty="0">
                <a:solidFill>
                  <a:srgbClr val="1F4C79"/>
                </a:solidFill>
              </a:rPr>
            </a:br>
            <a:endParaRPr lang="en-US" sz="3200" dirty="0">
              <a:solidFill>
                <a:srgbClr val="1F4C7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48448"/>
            <a:ext cx="858303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400" dirty="0">
                <a:solidFill>
                  <a:srgbClr val="1F4C79"/>
                </a:solidFill>
              </a:rPr>
              <a:t>Credential is the ‘</a:t>
            </a:r>
            <a:r>
              <a:rPr lang="en-US" sz="2400" b="1" i="1" u="sng" dirty="0">
                <a:solidFill>
                  <a:srgbClr val="1F4C79"/>
                </a:solidFill>
              </a:rPr>
              <a:t>de facto’ </a:t>
            </a:r>
            <a:r>
              <a:rPr lang="en-US" sz="2400" b="1" u="sng" dirty="0">
                <a:solidFill>
                  <a:srgbClr val="1F4C79"/>
                </a:solidFill>
              </a:rPr>
              <a:t>evidence of knowledge</a:t>
            </a:r>
            <a:r>
              <a:rPr lang="en-US" sz="2400" dirty="0">
                <a:solidFill>
                  <a:srgbClr val="1F4C79"/>
                </a:solidFill>
              </a:rPr>
              <a:t>, experience and competence.</a:t>
            </a:r>
          </a:p>
          <a:p>
            <a:endParaRPr lang="en-US" sz="2400" dirty="0">
              <a:solidFill>
                <a:srgbClr val="1F4C79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400" dirty="0">
                <a:solidFill>
                  <a:srgbClr val="1F4C79"/>
                </a:solidFill>
              </a:rPr>
              <a:t>Those who hold the certification will be sought out for leadership positions in government, nonprofit and for-profit recreational boating agencies and organizations.</a:t>
            </a:r>
          </a:p>
          <a:p>
            <a:endParaRPr lang="en-US" sz="2400" dirty="0">
              <a:solidFill>
                <a:srgbClr val="1F4C79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400" dirty="0">
                <a:solidFill>
                  <a:srgbClr val="1F4C79"/>
                </a:solidFill>
              </a:rPr>
              <a:t>Candidates for jobs or advancement opportunities in recreational boating will greatly benefit by hold the designation.</a:t>
            </a:r>
          </a:p>
          <a:p>
            <a:endParaRPr lang="en-US" sz="2400" dirty="0">
              <a:solidFill>
                <a:srgbClr val="1F4C79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400" dirty="0">
                <a:solidFill>
                  <a:srgbClr val="1F4C79"/>
                </a:solidFill>
              </a:rPr>
              <a:t>Goal is to “brand” </a:t>
            </a:r>
            <a:r>
              <a:rPr lang="en-US" sz="2400" b="1" u="sng" dirty="0">
                <a:solidFill>
                  <a:srgbClr val="1F4C79"/>
                </a:solidFill>
              </a:rPr>
              <a:t>CRBP as the preeminent professional recognition</a:t>
            </a:r>
            <a:r>
              <a:rPr lang="en-US" sz="2400" dirty="0">
                <a:solidFill>
                  <a:srgbClr val="1F4C79"/>
                </a:solidFill>
              </a:rPr>
              <a:t> for anyone working in recreational boating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22" y="3002027"/>
            <a:ext cx="2937701" cy="27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24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1F4C79"/>
                </a:solidFill>
              </a:rPr>
              <a:t>ICE and NCCA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327771"/>
            <a:ext cx="7615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1F4C79"/>
                </a:solidFill>
                <a:latin typeface="Calibri" charset="0"/>
                <a:ea typeface="Calibri" charset="0"/>
                <a:cs typeface="Calibri" charset="0"/>
              </a:rPr>
              <a:t>National Commission for Certifying Agencies (NCCA) provides validation that programs have met recognized national and international credentialing industry standards certification programs.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8281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4C79"/>
                </a:solidFill>
                <a:latin typeface="Calibri" charset="0"/>
                <a:ea typeface="Calibri" charset="0"/>
                <a:cs typeface="Calibri" charset="0"/>
              </a:rPr>
              <a:t>ICE is a leading developer of standards for both certification and certificate programs, test development and assessment-based certificate programs.</a:t>
            </a:r>
          </a:p>
        </p:txBody>
      </p:sp>
      <p:pic>
        <p:nvPicPr>
          <p:cNvPr id="9" name="Picture 8" descr="ICE_Memb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7" y="1600201"/>
            <a:ext cx="2575561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037" y="3327771"/>
            <a:ext cx="18214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49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chemeClr val="tx2"/>
                </a:solidFill>
              </a:rPr>
              <a:t>Desired Outcomes for Program Participants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752272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C79"/>
                </a:solidFill>
              </a:rPr>
              <a:t>Designation is not the end but is the access to lifelong professional development and recognition</a:t>
            </a:r>
            <a:r>
              <a:rPr lang="en-US" sz="2400" dirty="0" smtClean="0">
                <a:solidFill>
                  <a:srgbClr val="1F4C79"/>
                </a:solidFill>
              </a:rPr>
              <a:t>.</a:t>
            </a:r>
            <a:endParaRPr lang="en-US" sz="2400" dirty="0">
              <a:solidFill>
                <a:srgbClr val="1F4C79"/>
              </a:solidFill>
            </a:endParaRPr>
          </a:p>
          <a:p>
            <a:r>
              <a:rPr lang="en-US" sz="2400" dirty="0">
                <a:solidFill>
                  <a:srgbClr val="1F4C79"/>
                </a:solidFill>
              </a:rPr>
              <a:t>Those that achieve the credential will have demonstrated competence and professional growth through: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23" y="3253837"/>
            <a:ext cx="3461173" cy="2595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1858" y="3910610"/>
            <a:ext cx="3198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>
                <a:solidFill>
                  <a:srgbClr val="1F4C79"/>
                </a:solidFill>
              </a:rPr>
              <a:t>Continuing Education</a:t>
            </a:r>
          </a:p>
          <a:p>
            <a:endParaRPr lang="en-US" sz="2400" b="1" dirty="0">
              <a:solidFill>
                <a:srgbClr val="1F4C79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>
                <a:solidFill>
                  <a:srgbClr val="1F4C79"/>
                </a:solidFill>
              </a:rPr>
              <a:t>Involvement</a:t>
            </a:r>
          </a:p>
          <a:p>
            <a:pPr marL="285750" indent="-285750">
              <a:buFont typeface="Wingdings" charset="2"/>
              <a:buChar char="§"/>
            </a:pPr>
            <a:endParaRPr lang="en-US" sz="2400" b="1" dirty="0">
              <a:solidFill>
                <a:srgbClr val="1F4C79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>
                <a:solidFill>
                  <a:srgbClr val="1F4C79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96448891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Waypoints to your CRBP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Offered at </a:t>
            </a:r>
            <a:r>
              <a:rPr lang="en-US" sz="2400" b="1" u="sng" dirty="0" smtClean="0">
                <a:solidFill>
                  <a:schemeClr val="tx2"/>
                </a:solidFill>
              </a:rPr>
              <a:t>three levels </a:t>
            </a:r>
            <a:r>
              <a:rPr lang="en-US" sz="2400" dirty="0" smtClean="0">
                <a:solidFill>
                  <a:schemeClr val="tx2"/>
                </a:solidFill>
              </a:rPr>
              <a:t>(after paying one time $50 application fee):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RBP Level 1</a:t>
            </a:r>
            <a:r>
              <a:rPr lang="en-US" sz="2400" dirty="0" smtClean="0">
                <a:solidFill>
                  <a:schemeClr val="tx2"/>
                </a:solidFill>
              </a:rPr>
              <a:t>: three (3) domains (3 of 10), plus related CRBP requirements like CEUs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RBP Level 2</a:t>
            </a:r>
            <a:r>
              <a:rPr lang="en-US" sz="2400" dirty="0" smtClean="0">
                <a:solidFill>
                  <a:schemeClr val="tx2"/>
                </a:solidFill>
              </a:rPr>
              <a:t>: three (3) additional domains (6 of 10), plus related requirements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CRBP</a:t>
            </a:r>
            <a:r>
              <a:rPr lang="en-US" sz="2400" dirty="0" smtClean="0">
                <a:solidFill>
                  <a:schemeClr val="tx2"/>
                </a:solidFill>
              </a:rPr>
              <a:t>: completion of four remaining domain exams, or take a comprehensive exam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  covering all ten (10) domains</a:t>
            </a:r>
          </a:p>
        </p:txBody>
      </p:sp>
    </p:spTree>
    <p:extLst>
      <p:ext uri="{BB962C8B-B14F-4D97-AF65-F5344CB8AC3E}">
        <p14:creationId xmlns:p14="http://schemas.microsoft.com/office/powerpoint/2010/main" val="186114250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Program Administrative Elements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Continuing (CEUs) = 50 hours (over last 5 years)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Application fee = $50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Domain examination fee = $25/domain exam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i.e. minimum payment to attain RBP Level 1 = $125 ($50 application fee, $25 ea. </a:t>
            </a:r>
            <a:r>
              <a:rPr lang="en-US" sz="2400" dirty="0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or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  three domain examinations)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Must have minimum of three (3) years experience in a related field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CRBP designation, as well as RBP Levels 1&amp;2 current for three-year period from date the designation is conferred (</a:t>
            </a:r>
            <a:r>
              <a:rPr lang="en-US" sz="2400" dirty="0" err="1" smtClean="0">
                <a:solidFill>
                  <a:schemeClr val="tx2"/>
                </a:solidFill>
              </a:rPr>
              <a:t>shirtly</a:t>
            </a:r>
            <a:r>
              <a:rPr lang="en-US" sz="2400" dirty="0" smtClean="0">
                <a:solidFill>
                  <a:schemeClr val="tx2"/>
                </a:solidFill>
              </a:rPr>
              <a:t> after successful completion of exam)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CRBP credentials (RBP1, RBP2 and CRBP) may be renewed upon submission of a renewal fee (CRBP=$125, RBP2=$100 and RBP1=$75) and evidence of CEUs (30 </a:t>
            </a:r>
            <a:r>
              <a:rPr lang="en-US" sz="2400" dirty="0" err="1" smtClean="0">
                <a:solidFill>
                  <a:schemeClr val="tx2"/>
                </a:solidFill>
              </a:rPr>
              <a:t>hrs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20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General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Domain examinations </a:t>
            </a:r>
            <a:r>
              <a:rPr lang="en-US" sz="2400" u="sng" dirty="0" smtClean="0">
                <a:solidFill>
                  <a:schemeClr val="tx2"/>
                </a:solidFill>
              </a:rPr>
              <a:t>do not </a:t>
            </a:r>
            <a:r>
              <a:rPr lang="en-US" sz="2400" dirty="0" smtClean="0">
                <a:solidFill>
                  <a:schemeClr val="tx2"/>
                </a:solidFill>
              </a:rPr>
              <a:t>have to be taken in numerical order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Candidate seated examination options (if successfully completed) are: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- 3 domains = RBP Level1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- 6 domains = RBP Level2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- 10 domains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US" sz="2400" dirty="0" smtClean="0">
                <a:solidFill>
                  <a:schemeClr val="tx2"/>
                </a:solidFill>
              </a:rPr>
              <a:t> Certified Recreational Boating Professional (CRBP)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Candidates must successfully pass the number of domain examinations attempted to receive that level of credentialing (i.e. if attempt to take 6, but only pass 4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US" sz="2400" dirty="0" smtClean="0">
                <a:solidFill>
                  <a:schemeClr val="tx2"/>
                </a:solidFill>
              </a:rPr>
              <a:t> RBP Level 1 </a:t>
            </a:r>
            <a:r>
              <a:rPr lang="en-US" sz="2400" u="sng" dirty="0" smtClean="0">
                <a:solidFill>
                  <a:schemeClr val="tx2"/>
                </a:solidFill>
              </a:rPr>
              <a:t>would not </a:t>
            </a:r>
            <a:r>
              <a:rPr lang="en-US" sz="2400" dirty="0" smtClean="0">
                <a:solidFill>
                  <a:schemeClr val="tx2"/>
                </a:solidFill>
              </a:rPr>
              <a:t>be issued as a ’consolation’ credential)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2992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11"/>
          <p:cNvSpPr/>
          <p:nvPr/>
        </p:nvSpPr>
        <p:spPr>
          <a:xfrm rot="10800000">
            <a:off x="284163" y="260350"/>
            <a:ext cx="1462087" cy="1260475"/>
          </a:xfrm>
          <a:prstGeom prst="triangle">
            <a:avLst/>
          </a:prstGeom>
          <a:solidFill>
            <a:srgbClr val="203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163" y="1585913"/>
            <a:ext cx="11612562" cy="4997450"/>
          </a:xfrm>
          <a:prstGeom prst="rect">
            <a:avLst/>
          </a:prstGeom>
          <a:solidFill>
            <a:srgbClr val="CDDC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163" y="260350"/>
            <a:ext cx="11612562" cy="985838"/>
          </a:xfrm>
          <a:prstGeom prst="rect">
            <a:avLst/>
          </a:prstGeom>
          <a:solidFill>
            <a:srgbClr val="203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pic>
        <p:nvPicPr>
          <p:cNvPr id="11269" name="Picture 2" descr="web_respo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0175"/>
            <a:ext cx="5130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6275" y="2209800"/>
            <a:ext cx="2212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 err="1">
                <a:latin typeface="+mn-lt"/>
                <a:cs typeface="Helvetica"/>
              </a:rPr>
              <a:t>Pollev.com</a:t>
            </a:r>
            <a:r>
              <a:rPr lang="en-US" sz="1400" dirty="0" smtClean="0">
                <a:latin typeface="+mn-lt"/>
                <a:cs typeface="Helvetica"/>
              </a:rPr>
              <a:t>/</a:t>
            </a:r>
            <a:r>
              <a:rPr lang="en-US" sz="1400" dirty="0" smtClean="0">
                <a:solidFill>
                  <a:srgbClr val="D95347"/>
                </a:solidFill>
                <a:latin typeface="+mn-lt"/>
                <a:cs typeface="Helvetica"/>
              </a:rPr>
              <a:t>NASBLA</a:t>
            </a:r>
            <a:endParaRPr lang="en-US" sz="1400" dirty="0">
              <a:solidFill>
                <a:srgbClr val="D95347"/>
              </a:solidFill>
              <a:latin typeface="+mn-lt"/>
              <a:cs typeface="Helvetica"/>
            </a:endParaRPr>
          </a:p>
        </p:txBody>
      </p:sp>
      <p:pic>
        <p:nvPicPr>
          <p:cNvPr id="11271" name="Picture 4" descr="text_respon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84300"/>
            <a:ext cx="513397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9150" y="3835400"/>
            <a:ext cx="2035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 smtClean="0">
                <a:solidFill>
                  <a:srgbClr val="D95347"/>
                </a:solidFill>
                <a:latin typeface="+mn-lt"/>
                <a:cs typeface="Helvetica"/>
              </a:rPr>
              <a:t>NASBLA</a:t>
            </a:r>
            <a:endParaRPr lang="en-US" sz="1400" dirty="0">
              <a:solidFill>
                <a:srgbClr val="D95347"/>
              </a:solidFill>
              <a:latin typeface="+mn-lt"/>
              <a:cs typeface="Helvetica"/>
            </a:endParaRPr>
          </a:p>
          <a:p>
            <a:pPr eaLnBrk="1" hangingPunct="1">
              <a:defRPr/>
            </a:pPr>
            <a:r>
              <a:rPr lang="en-US" sz="1400" dirty="0">
                <a:latin typeface="+mn-lt"/>
                <a:cs typeface="Helvetica"/>
              </a:rPr>
              <a:t>&lt;your  response&gt;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3138" y="2365375"/>
            <a:ext cx="120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D95347"/>
                </a:solidFill>
                <a:latin typeface="+mn-lt"/>
                <a:cs typeface="Helvetica"/>
              </a:rPr>
              <a:t>22333</a:t>
            </a:r>
          </a:p>
        </p:txBody>
      </p:sp>
      <p:sp>
        <p:nvSpPr>
          <p:cNvPr id="11274" name="Title 1"/>
          <p:cNvSpPr txBox="1">
            <a:spLocks/>
          </p:cNvSpPr>
          <p:nvPr/>
        </p:nvSpPr>
        <p:spPr bwMode="auto">
          <a:xfrm>
            <a:off x="658813" y="393700"/>
            <a:ext cx="834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400" b="1">
                <a:solidFill>
                  <a:schemeClr val="bg1"/>
                </a:solidFill>
              </a:rPr>
              <a:t>Participating with Poll Everywhere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78638" y="5846763"/>
            <a:ext cx="2271712" cy="1101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>
                <a:solidFill>
                  <a:srgbClr val="255174"/>
                </a:solidFill>
                <a:ea typeface="MS PGothic" charset="0"/>
              </a:rPr>
              <a:t>Text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ea typeface="MS PGothic" charset="0"/>
              </a:rPr>
              <a:t> </a:t>
            </a:r>
            <a:r>
              <a:rPr lang="en-US" sz="1600" b="1" i="1" dirty="0">
                <a:solidFill>
                  <a:srgbClr val="255174"/>
                </a:solidFill>
                <a:ea typeface="MS PGothic" charset="0"/>
              </a:rPr>
              <a:t>voting</a:t>
            </a:r>
          </a:p>
        </p:txBody>
      </p:sp>
      <p:sp>
        <p:nvSpPr>
          <p:cNvPr id="11276" name="Title 1"/>
          <p:cNvSpPr txBox="1">
            <a:spLocks/>
          </p:cNvSpPr>
          <p:nvPr/>
        </p:nvSpPr>
        <p:spPr bwMode="auto">
          <a:xfrm>
            <a:off x="3028950" y="5856288"/>
            <a:ext cx="22717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255174"/>
                </a:solidFill>
              </a:rPr>
              <a:t>Web voting</a:t>
            </a:r>
          </a:p>
        </p:txBody>
      </p:sp>
      <p:pic>
        <p:nvPicPr>
          <p:cNvPr id="11277" name="Picture 14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825" y="5981700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608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5286A2A-F49C-4143-B93E-409AA7927E2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93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9CB6913-C959-407C-9A09-55A431EB001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763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1519"/>
          <a:stretch>
            <a:fillRect/>
          </a:stretch>
        </p:blipFill>
        <p:spPr bwMode="auto">
          <a:xfrm>
            <a:off x="2327266" y="986620"/>
            <a:ext cx="6807650" cy="45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0724" y="5554494"/>
            <a:ext cx="3963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Graphic courtesy of Kansas Dept. of Wildlife &amp; Parks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86384" y="155623"/>
            <a:ext cx="7723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Truth Behind YOUR Career</a:t>
            </a:r>
            <a:r>
              <a:rPr lang="mr-IN" sz="2800" b="1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3039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7612C2-4F9A-40A7-BABB-DA77A44FA98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2412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C507C7-B942-418A-B156-324FE2EFC84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83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2C56AAF-37BD-46F5-8E37-665F747EB85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4457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01DFC94-7724-4A8D-9785-01F0BE44946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2378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81F6E11-0B6F-46F1-BE7B-F62C2B0C979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2712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23ACF12-A229-43A9-8D08-277252C7CB1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5864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108EAE5-DABC-45DA-99DC-469421CC8F9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3821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A9435A8-9619-4A16-A969-C84F624DC71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2227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1" y="225072"/>
            <a:ext cx="3571875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759" y="3850406"/>
            <a:ext cx="24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Questions? Comments?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0195" y="44738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F4C79"/>
                </a:solidFill>
              </a:rPr>
              <a:t>John </a:t>
            </a:r>
            <a:r>
              <a:rPr lang="en-US" dirty="0" smtClean="0">
                <a:solidFill>
                  <a:srgbClr val="1F4C79"/>
                </a:solidFill>
              </a:rPr>
              <a:t>Malatak</a:t>
            </a:r>
          </a:p>
          <a:p>
            <a:r>
              <a:rPr lang="en-US" dirty="0" smtClean="0">
                <a:solidFill>
                  <a:srgbClr val="1F4C79"/>
                </a:solidFill>
              </a:rPr>
              <a:t>Program </a:t>
            </a:r>
            <a:r>
              <a:rPr lang="en-US" dirty="0">
                <a:solidFill>
                  <a:srgbClr val="1F4C79"/>
                </a:solidFill>
              </a:rPr>
              <a:t>Mgr.</a:t>
            </a:r>
          </a:p>
          <a:p>
            <a:r>
              <a:rPr lang="en-US" dirty="0">
                <a:solidFill>
                  <a:srgbClr val="1F4C79"/>
                </a:solidFill>
              </a:rPr>
              <a:t>RBS Professional Certification</a:t>
            </a:r>
          </a:p>
          <a:p>
            <a:r>
              <a:rPr lang="en-US" dirty="0">
                <a:solidFill>
                  <a:srgbClr val="1F4C79"/>
                </a:solidFill>
              </a:rPr>
              <a:t>NASBLA Headquarters</a:t>
            </a:r>
          </a:p>
          <a:p>
            <a:r>
              <a:rPr lang="en-US" dirty="0">
                <a:solidFill>
                  <a:srgbClr val="1F4C79"/>
                </a:solidFill>
              </a:rPr>
              <a:t>859.225.9487 ext. 7373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67" y="542463"/>
            <a:ext cx="6460253" cy="48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187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B3B6F"/>
                </a:solidFill>
              </a:rPr>
              <a:t>Today’s Mission: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B3B6F"/>
                </a:solidFill>
              </a:rPr>
              <a:t>General Background and Development</a:t>
            </a:r>
          </a:p>
          <a:p>
            <a:pPr lvl="0"/>
            <a:r>
              <a:rPr lang="en-US" dirty="0">
                <a:solidFill>
                  <a:srgbClr val="1B3B6F"/>
                </a:solidFill>
              </a:rPr>
              <a:t>Current State and Rationale Why to Develop a Certification/Credentialing Program</a:t>
            </a:r>
          </a:p>
          <a:p>
            <a:pPr lvl="0"/>
            <a:r>
              <a:rPr lang="en-US" dirty="0">
                <a:solidFill>
                  <a:srgbClr val="1B3B6F"/>
                </a:solidFill>
              </a:rPr>
              <a:t>Program Elements, Goals, and Objectives</a:t>
            </a:r>
          </a:p>
          <a:p>
            <a:pPr lvl="0"/>
            <a:r>
              <a:rPr lang="en-US" dirty="0">
                <a:solidFill>
                  <a:srgbClr val="1B3B6F"/>
                </a:solidFill>
              </a:rPr>
              <a:t>Why Become a “CRBP”; Value of Program; Program Launch &amp; </a:t>
            </a:r>
            <a:r>
              <a:rPr lang="en-US" dirty="0" smtClean="0">
                <a:solidFill>
                  <a:srgbClr val="1B3B6F"/>
                </a:solidFill>
              </a:rPr>
              <a:t>“Teaser” Exam</a:t>
            </a:r>
            <a:endParaRPr lang="en-US" dirty="0">
              <a:solidFill>
                <a:srgbClr val="1B3B6F"/>
              </a:solidFill>
            </a:endParaRPr>
          </a:p>
          <a:p>
            <a:r>
              <a:rPr lang="en-US" dirty="0">
                <a:solidFill>
                  <a:srgbClr val="1B3B6F"/>
                </a:solidFill>
              </a:rPr>
              <a:t>Next Steps &amp; General 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0369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1B3B6F"/>
                </a:solidFill>
              </a:rPr>
              <a:t>Why Develop a Certification Program </a:t>
            </a:r>
            <a:endParaRPr lang="en-US" dirty="0">
              <a:solidFill>
                <a:srgbClr val="1B3B6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b="1" dirty="0">
                <a:solidFill>
                  <a:srgbClr val="1B3B6F"/>
                </a:solidFill>
              </a:rPr>
              <a:t>Ensure </a:t>
            </a:r>
            <a:r>
              <a:rPr lang="en-US" sz="2400" b="1" u="sng" dirty="0">
                <a:solidFill>
                  <a:srgbClr val="1B3B6F"/>
                </a:solidFill>
              </a:rPr>
              <a:t>Professional Competency</a:t>
            </a:r>
          </a:p>
          <a:p>
            <a:pPr marL="342900" indent="-342900">
              <a:buFont typeface="Wingdings" charset="2"/>
              <a:buChar char="q"/>
            </a:pPr>
            <a:endParaRPr lang="en-US" sz="2400" b="1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b="1" dirty="0">
                <a:solidFill>
                  <a:srgbClr val="1B3B6F"/>
                </a:solidFill>
              </a:rPr>
              <a:t>Provide a Defined </a:t>
            </a:r>
            <a:r>
              <a:rPr lang="en-US" sz="2400" b="1" u="sng" dirty="0">
                <a:solidFill>
                  <a:srgbClr val="1B3B6F"/>
                </a:solidFill>
              </a:rPr>
              <a:t>Professional Development </a:t>
            </a:r>
            <a:r>
              <a:rPr lang="en-US" sz="2400" b="1" u="sng" dirty="0" smtClean="0">
                <a:solidFill>
                  <a:srgbClr val="1B3B6F"/>
                </a:solidFill>
              </a:rPr>
              <a:t>Path</a:t>
            </a:r>
            <a:endParaRPr lang="en-US" sz="2400" b="1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q"/>
            </a:pPr>
            <a:endParaRPr lang="en-US" sz="2400" b="1" u="sng" dirty="0" smtClean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b="1" u="sng" dirty="0" smtClean="0">
                <a:solidFill>
                  <a:srgbClr val="1B3B6F"/>
                </a:solidFill>
              </a:rPr>
              <a:t>Enhance </a:t>
            </a:r>
            <a:r>
              <a:rPr lang="en-US" sz="2400" b="1" u="sng" dirty="0">
                <a:solidFill>
                  <a:srgbClr val="1B3B6F"/>
                </a:solidFill>
              </a:rPr>
              <a:t>the Prestige </a:t>
            </a:r>
            <a:r>
              <a:rPr lang="en-US" sz="2400" b="1" dirty="0">
                <a:solidFill>
                  <a:srgbClr val="1B3B6F"/>
                </a:solidFill>
              </a:rPr>
              <a:t>of those Working in the Recreational </a:t>
            </a:r>
            <a:r>
              <a:rPr lang="en-US" sz="2400" b="1" dirty="0" smtClean="0">
                <a:solidFill>
                  <a:srgbClr val="1B3B6F"/>
                </a:solidFill>
              </a:rPr>
              <a:t>Boating </a:t>
            </a:r>
            <a:r>
              <a:rPr lang="en-US" sz="2400" b="1" dirty="0">
                <a:solidFill>
                  <a:srgbClr val="1B3B6F"/>
                </a:solidFill>
              </a:rPr>
              <a:t>Field</a:t>
            </a:r>
          </a:p>
          <a:p>
            <a:endParaRPr lang="en-US" sz="2400" b="1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b="1" u="sng" dirty="0">
                <a:solidFill>
                  <a:srgbClr val="1B3B6F"/>
                </a:solidFill>
              </a:rPr>
              <a:t>Recognize professionals</a:t>
            </a:r>
            <a:r>
              <a:rPr lang="en-US" sz="2400" b="1" dirty="0">
                <a:solidFill>
                  <a:srgbClr val="1B3B6F"/>
                </a:solidFill>
              </a:rPr>
              <a:t> (paid &amp; volunteer) qualified by a combination of education and experience, adherence to </a:t>
            </a:r>
            <a:r>
              <a:rPr lang="en-US" sz="2400" b="1" dirty="0" smtClean="0">
                <a:solidFill>
                  <a:srgbClr val="1B3B6F"/>
                </a:solidFill>
              </a:rPr>
              <a:t>high </a:t>
            </a:r>
            <a:r>
              <a:rPr lang="en-US" sz="2400" b="1" dirty="0">
                <a:solidFill>
                  <a:srgbClr val="1B3B6F"/>
                </a:solidFill>
              </a:rPr>
              <a:t>standards of integrity, and an assessed commitment </a:t>
            </a:r>
            <a:r>
              <a:rPr lang="en-US" sz="2400" b="1" dirty="0" smtClean="0">
                <a:solidFill>
                  <a:srgbClr val="1B3B6F"/>
                </a:solidFill>
              </a:rPr>
              <a:t>to </a:t>
            </a:r>
            <a:r>
              <a:rPr lang="en-US" sz="2400" b="1" dirty="0">
                <a:solidFill>
                  <a:srgbClr val="1B3B6F"/>
                </a:solidFill>
              </a:rPr>
              <a:t>lifelong learning and professional development. </a:t>
            </a:r>
          </a:p>
        </p:txBody>
      </p:sp>
    </p:spTree>
    <p:extLst>
      <p:ext uri="{BB962C8B-B14F-4D97-AF65-F5344CB8AC3E}">
        <p14:creationId xmlns:p14="http://schemas.microsoft.com/office/powerpoint/2010/main" val="75769801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1B3B6F"/>
                </a:solidFill>
              </a:rPr>
              <a:t>Desired Outcomes of the Program</a:t>
            </a:r>
            <a:r>
              <a:rPr lang="en-US" sz="3200" dirty="0">
                <a:solidFill>
                  <a:srgbClr val="1B3B6F"/>
                </a:solidFill>
              </a:rPr>
              <a:t/>
            </a:r>
            <a:br>
              <a:rPr lang="en-US" sz="3200" dirty="0">
                <a:solidFill>
                  <a:srgbClr val="1B3B6F"/>
                </a:solidFill>
              </a:rPr>
            </a:br>
            <a:endParaRPr lang="en-US" sz="3200" dirty="0">
              <a:solidFill>
                <a:srgbClr val="1B3B6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04091"/>
            <a:ext cx="109728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1B3B6F"/>
                </a:solidFill>
              </a:rPr>
              <a:t>Build professional competency and future leaders</a:t>
            </a:r>
            <a:r>
              <a:rPr lang="en-US" sz="2400" dirty="0" smtClean="0">
                <a:solidFill>
                  <a:srgbClr val="1B3B6F"/>
                </a:solidFill>
              </a:rPr>
              <a:t>.</a:t>
            </a:r>
          </a:p>
          <a:p>
            <a:endParaRPr lang="en-US" sz="2400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1B3B6F"/>
                </a:solidFill>
              </a:rPr>
              <a:t>Train and position the next generation of professionals to replace retiring </a:t>
            </a:r>
            <a:r>
              <a:rPr lang="en-US" sz="2400" dirty="0" smtClean="0">
                <a:solidFill>
                  <a:srgbClr val="1B3B6F"/>
                </a:solidFill>
              </a:rPr>
              <a:t>professionals</a:t>
            </a:r>
          </a:p>
          <a:p>
            <a:endParaRPr lang="en-US" sz="2400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1B3B6F"/>
                </a:solidFill>
              </a:rPr>
              <a:t>NASBLA has a vested interest in committed, trained an certified </a:t>
            </a:r>
            <a:r>
              <a:rPr lang="en-US" sz="2400" dirty="0" smtClean="0">
                <a:solidFill>
                  <a:srgbClr val="1B3B6F"/>
                </a:solidFill>
              </a:rPr>
              <a:t>professionals</a:t>
            </a:r>
          </a:p>
          <a:p>
            <a:endParaRPr lang="en-US" sz="2400" dirty="0">
              <a:solidFill>
                <a:srgbClr val="1B3B6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1B3B6F"/>
                </a:solidFill>
              </a:rPr>
              <a:t>Credential benefits ALL, as well as ‘end customer’ – the recreational boater.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0307" y="4723502"/>
            <a:ext cx="3789680" cy="1077218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B3B6F"/>
                </a:solidFill>
              </a:rPr>
              <a:t>Develop leaders that can see over the walls and overcome  career obstacles that may prohibit the growth of the national RBS Program.</a:t>
            </a:r>
          </a:p>
        </p:txBody>
      </p:sp>
    </p:spTree>
    <p:extLst>
      <p:ext uri="{BB962C8B-B14F-4D97-AF65-F5344CB8AC3E}">
        <p14:creationId xmlns:p14="http://schemas.microsoft.com/office/powerpoint/2010/main" val="88615849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C79"/>
                </a:solidFill>
              </a:rPr>
              <a:t>2016 BLA Census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443764"/>
              </p:ext>
            </p:extLst>
          </p:nvPr>
        </p:nvGraphicFramePr>
        <p:xfrm>
          <a:off x="609600" y="1026268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56320" y="5435600"/>
            <a:ext cx="189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8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892358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B3B6F"/>
                </a:solidFill>
              </a:rPr>
              <a:t>Commission Members</a:t>
            </a:r>
            <a:br>
              <a:rPr lang="en-US" sz="3200" b="1" dirty="0">
                <a:solidFill>
                  <a:srgbClr val="1B3B6F"/>
                </a:solidFill>
              </a:rPr>
            </a:br>
            <a:endParaRPr lang="en-US" sz="3200" dirty="0">
              <a:solidFill>
                <a:srgbClr val="1B3B6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4042" y="734440"/>
            <a:ext cx="7104434" cy="4927059"/>
          </a:xfrm>
        </p:spPr>
        <p:txBody>
          <a:bodyPr/>
          <a:lstStyle/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John Adey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	Boating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Industry (ABYC)          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Laurel Anders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(PA)	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Robert </a:t>
            </a:r>
            <a:r>
              <a:rPr lang="en-US" sz="1800" dirty="0" err="1">
                <a:solidFill>
                  <a:srgbClr val="1B3B6F"/>
                </a:solidFill>
                <a:latin typeface="Calibri" charset="0"/>
                <a:ea typeface="MS PGothic" charset="0"/>
              </a:rPr>
              <a:t>Brandenstein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Non-Profit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(USPS)	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Mark Brown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(OK)	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Ed Carter		                  State Agency Head (TN)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Virgil Chambers*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Non-Profit (NSBC), retired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Michael </a:t>
            </a:r>
            <a:r>
              <a:rPr lang="en-US" sz="1800" dirty="0" err="1">
                <a:solidFill>
                  <a:srgbClr val="1B3B6F"/>
                </a:solidFill>
                <a:latin typeface="Calibri" charset="0"/>
                <a:ea typeface="MS PGothic" charset="0"/>
              </a:rPr>
              <a:t>Cortese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Federal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(USCG)	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Dan </a:t>
            </a:r>
            <a:r>
              <a:rPr lang="en-US" sz="1800" b="1" dirty="0" err="1">
                <a:solidFill>
                  <a:srgbClr val="FF0000"/>
                </a:solidFill>
                <a:latin typeface="Calibri" charset="0"/>
                <a:ea typeface="MS PGothic" charset="0"/>
              </a:rPr>
              <a:t>Hesket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(KS)	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Stan </a:t>
            </a:r>
            <a:r>
              <a:rPr lang="en-US" sz="1800" b="1" dirty="0" err="1">
                <a:solidFill>
                  <a:srgbClr val="FF0000"/>
                </a:solidFill>
                <a:latin typeface="Calibri" charset="0"/>
                <a:ea typeface="MS PGothic" charset="0"/>
              </a:rPr>
              <a:t>Linnell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(MN)	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Eric Lundin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(CT)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Ed </a:t>
            </a:r>
            <a:r>
              <a:rPr lang="en-US" sz="1800" b="1" dirty="0" err="1">
                <a:solidFill>
                  <a:srgbClr val="FF0000"/>
                </a:solidFill>
                <a:latin typeface="Calibri" charset="0"/>
                <a:ea typeface="MS PGothic" charset="0"/>
              </a:rPr>
              <a:t>Lyngar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*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(NV)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Gary Owen		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Non-Profit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(NWSC)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Bruce Rowe</a:t>
            </a:r>
            <a:r>
              <a:rPr lang="en-US" sz="1800" dirty="0">
                <a:solidFill>
                  <a:srgbClr val="1F4C79"/>
                </a:solidFill>
                <a:latin typeface="Calibri" charset="0"/>
                <a:ea typeface="MS PGothic" charset="0"/>
              </a:rPr>
              <a:t>		</a:t>
            </a:r>
            <a:r>
              <a:rPr lang="en-US" sz="1800" dirty="0" smtClean="0">
                <a:solidFill>
                  <a:srgbClr val="1F4C79"/>
                </a:solidFill>
                <a:latin typeface="Calibri" charset="0"/>
                <a:ea typeface="MS PGothic" charset="0"/>
              </a:rPr>
              <a:t>	Boating </a:t>
            </a:r>
            <a:r>
              <a:rPr lang="en-US" sz="1800" dirty="0">
                <a:solidFill>
                  <a:srgbClr val="1F4C79"/>
                </a:solidFill>
                <a:latin typeface="Calibri" charset="0"/>
                <a:ea typeface="MS PGothic" charset="0"/>
              </a:rPr>
              <a:t>Industry (Forever Resorts)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Kelli </a:t>
            </a:r>
            <a:r>
              <a:rPr lang="en-US" sz="1800" b="1" dirty="0" err="1">
                <a:solidFill>
                  <a:srgbClr val="FF0000"/>
                </a:solidFill>
                <a:latin typeface="Calibri" charset="0"/>
                <a:ea typeface="MS PGothic" charset="0"/>
              </a:rPr>
              <a:t>Toth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	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                 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(AK)		</a:t>
            </a:r>
          </a:p>
          <a:p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Rachel </a:t>
            </a:r>
            <a:r>
              <a:rPr lang="en-US" sz="1800" dirty="0" err="1">
                <a:solidFill>
                  <a:srgbClr val="1B3B6F"/>
                </a:solidFill>
                <a:latin typeface="Calibri" charset="0"/>
                <a:ea typeface="MS PGothic" charset="0"/>
              </a:rPr>
              <a:t>Zechenelly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	    </a:t>
            </a:r>
            <a:r>
              <a:rPr lang="en-US" sz="1800" dirty="0" smtClean="0">
                <a:solidFill>
                  <a:srgbClr val="1B3B6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1800" dirty="0">
                <a:solidFill>
                  <a:srgbClr val="1B3B6F"/>
                </a:solidFill>
                <a:latin typeface="Calibri" charset="0"/>
                <a:ea typeface="MS PGothic" charset="0"/>
              </a:rPr>
              <a:t>(LA)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567431" y="5771265"/>
            <a:ext cx="302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indicates current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069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C79"/>
                </a:solidFill>
              </a:rPr>
              <a:t>The Professional Designation - CRBP</a:t>
            </a:r>
            <a:r>
              <a:rPr lang="en-US" sz="3200" dirty="0">
                <a:solidFill>
                  <a:srgbClr val="1F4C79"/>
                </a:solidFill>
              </a:rPr>
              <a:t/>
            </a:r>
            <a:br>
              <a:rPr lang="en-US" sz="3200" dirty="0">
                <a:solidFill>
                  <a:srgbClr val="1F4C79"/>
                </a:solidFill>
              </a:rPr>
            </a:br>
            <a:endParaRPr lang="en-US" dirty="0">
              <a:solidFill>
                <a:srgbClr val="1F4C7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The Certified Recreational Boating Professional (CRBP) certification is a </a:t>
            </a:r>
            <a:r>
              <a:rPr lang="en-US" sz="2400" b="1" i="1" u="sng" dirty="0">
                <a:solidFill>
                  <a:srgbClr val="1F4C79"/>
                </a:solidFill>
                <a:latin typeface="Calibri" charset="0"/>
                <a:ea typeface="MS PGothic" charset="0"/>
              </a:rPr>
              <a:t>voluntary credential </a:t>
            </a: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for recreational boating professionals offered by NASBLA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The credential is </a:t>
            </a:r>
            <a:r>
              <a:rPr lang="en-US" sz="2400" b="1" i="1" u="sng" dirty="0">
                <a:solidFill>
                  <a:srgbClr val="1F4C79"/>
                </a:solidFill>
                <a:latin typeface="Calibri" charset="0"/>
                <a:ea typeface="MS PGothic" charset="0"/>
              </a:rPr>
              <a:t>broad-based </a:t>
            </a: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and addresses boating professionals’ knowledge, performance and career achievements in the identified program domains and encompasses the boating program.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Individuals who wish to pursue the credential </a:t>
            </a:r>
            <a:r>
              <a:rPr lang="en-US" sz="2400" b="1" i="1" u="sng" dirty="0">
                <a:solidFill>
                  <a:srgbClr val="1F4C79"/>
                </a:solidFill>
                <a:latin typeface="Calibri" charset="0"/>
                <a:ea typeface="MS PGothic" charset="0"/>
              </a:rPr>
              <a:t>must be participating in the RBS Program </a:t>
            </a: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and pass various examinations and evaluation processes.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Those who achieve success earn the right </a:t>
            </a:r>
            <a:r>
              <a:rPr lang="en-US" sz="2400" b="1" i="1" u="sng" dirty="0">
                <a:solidFill>
                  <a:srgbClr val="1F4C79"/>
                </a:solidFill>
                <a:latin typeface="Calibri" charset="0"/>
                <a:ea typeface="MS PGothic" charset="0"/>
              </a:rPr>
              <a:t>to display the CRBP designation </a:t>
            </a:r>
            <a:r>
              <a:rPr lang="en-US" sz="2400" b="1" dirty="0">
                <a:solidFill>
                  <a:srgbClr val="1F4C79"/>
                </a:solidFill>
                <a:latin typeface="Calibri" charset="0"/>
                <a:ea typeface="MS PGothic" charset="0"/>
              </a:rPr>
              <a:t>after their name.</a:t>
            </a:r>
          </a:p>
        </p:txBody>
      </p:sp>
    </p:spTree>
    <p:extLst>
      <p:ext uri="{BB962C8B-B14F-4D97-AF65-F5344CB8AC3E}">
        <p14:creationId xmlns:p14="http://schemas.microsoft.com/office/powerpoint/2010/main" val="13501103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C79"/>
                </a:solidFill>
              </a:rPr>
              <a:t>PROGRAM DOMAINS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13818"/>
            <a:ext cx="10972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Management, Leadership, Ethics and Character [5]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Boating Law Administration [4]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Boating Laws and Compliance [6]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Federal Programs [4]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Partnerships [6]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Boating Safety Marketing Outreach and Public Relations [8]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Boating Safety Education [7]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Boating Safety Training and Program Development [5]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Waterways Management and Access [9]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2000" b="1" dirty="0">
                <a:solidFill>
                  <a:srgbClr val="1F4C79"/>
                </a:solidFill>
              </a:rPr>
              <a:t>Vessel Numbering, Titling and Vessel Identification (VIS) [5]</a:t>
            </a:r>
          </a:p>
          <a:p>
            <a:r>
              <a:rPr lang="en-US" sz="2000" b="1" dirty="0" smtClean="0">
                <a:solidFill>
                  <a:srgbClr val="1F4C79"/>
                </a:solidFill>
              </a:rPr>
              <a:t>10 </a:t>
            </a:r>
            <a:r>
              <a:rPr lang="en-US" sz="2000" b="1" dirty="0">
                <a:solidFill>
                  <a:srgbClr val="1F4C79"/>
                </a:solidFill>
              </a:rPr>
              <a:t>Program Domains </a:t>
            </a:r>
          </a:p>
          <a:p>
            <a:r>
              <a:rPr lang="en-US" sz="2000" b="1" dirty="0">
                <a:solidFill>
                  <a:srgbClr val="1F4C79"/>
                </a:solidFill>
              </a:rPr>
              <a:t>59 Program Elements</a:t>
            </a:r>
          </a:p>
        </p:txBody>
      </p:sp>
    </p:spTree>
    <p:extLst>
      <p:ext uri="{BB962C8B-B14F-4D97-AF65-F5344CB8AC3E}">
        <p14:creationId xmlns:p14="http://schemas.microsoft.com/office/powerpoint/2010/main" val="129281180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Cert Lead Academy July 21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ProCert Lead Academy July 2104</Template>
  <TotalTime>443</TotalTime>
  <Words>1016</Words>
  <Application>Microsoft Macintosh PowerPoint</Application>
  <PresentationFormat>Custom</PresentationFormat>
  <Paragraphs>165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ProCert Lead Academy July 2104</vt:lpstr>
      <vt:lpstr>PowerPoint Presentation</vt:lpstr>
      <vt:lpstr>PowerPoint Presentation</vt:lpstr>
      <vt:lpstr>Today’s Mission:</vt:lpstr>
      <vt:lpstr>Why Develop a Certification Program </vt:lpstr>
      <vt:lpstr>Desired Outcomes of the Program </vt:lpstr>
      <vt:lpstr>2016 BLA Census</vt:lpstr>
      <vt:lpstr>Commission Members </vt:lpstr>
      <vt:lpstr>The Professional Designation - CRBP </vt:lpstr>
      <vt:lpstr>PROGRAM DOMAINS</vt:lpstr>
      <vt:lpstr>CRBP Domains</vt:lpstr>
      <vt:lpstr>Program Value </vt:lpstr>
      <vt:lpstr>ICE and NCCA</vt:lpstr>
      <vt:lpstr>Desired Outcomes for Program Participants </vt:lpstr>
      <vt:lpstr>Waypoints to your CRBP</vt:lpstr>
      <vt:lpstr>Program Administrative Elements</vt:lpstr>
      <vt:lpstr>General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Malatak</dc:creator>
  <cp:lastModifiedBy>Ronald Sarver</cp:lastModifiedBy>
  <cp:revision>29</cp:revision>
  <dcterms:created xsi:type="dcterms:W3CDTF">2017-08-05T20:11:58Z</dcterms:created>
  <dcterms:modified xsi:type="dcterms:W3CDTF">2017-09-01T18:39:37Z</dcterms:modified>
</cp:coreProperties>
</file>