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23"/>
  </p:notesMasterIdLst>
  <p:handoutMasterIdLst>
    <p:handoutMasterId r:id="rId24"/>
  </p:handoutMasterIdLst>
  <p:sldIdLst>
    <p:sldId id="293" r:id="rId5"/>
    <p:sldId id="294" r:id="rId6"/>
    <p:sldId id="298" r:id="rId7"/>
    <p:sldId id="309" r:id="rId8"/>
    <p:sldId id="296" r:id="rId9"/>
    <p:sldId id="297" r:id="rId10"/>
    <p:sldId id="303" r:id="rId11"/>
    <p:sldId id="299" r:id="rId12"/>
    <p:sldId id="300" r:id="rId13"/>
    <p:sldId id="301" r:id="rId14"/>
    <p:sldId id="304" r:id="rId15"/>
    <p:sldId id="305" r:id="rId16"/>
    <p:sldId id="306" r:id="rId17"/>
    <p:sldId id="307" r:id="rId18"/>
    <p:sldId id="310" r:id="rId19"/>
    <p:sldId id="313" r:id="rId20"/>
    <p:sldId id="311" r:id="rId21"/>
    <p:sldId id="31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C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466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2" d="100"/>
          <a:sy n="82" d="100"/>
        </p:scale>
        <p:origin x="-3616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9/12/2017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9/12/2017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>
                <a:solidFill>
                  <a:srgbClr val="514843"/>
                </a:solidFill>
              </a:rPr>
              <a:pPr/>
              <a:t>1</a:t>
            </a:fld>
            <a:endParaRPr lang="en-US">
              <a:solidFill>
                <a:srgbClr val="5148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008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more extensive report will be provided on Thursday at the BLA workshop.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A56BD-0F94-4EB0-8E06-5A0732F5DAE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389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41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/>
              <a:t>Click to edit Master subtitle style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926426"/>
            <a:ext cx="12192000" cy="9315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pic>
        <p:nvPicPr>
          <p:cNvPr id="9" name="Picture 8" descr="NASBLA Logo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467" y="5977636"/>
            <a:ext cx="1887461" cy="768965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9596" y="6334069"/>
            <a:ext cx="6383265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lumMod val="65000"/>
                  </a:prstClr>
                </a:solidFill>
              </a:rPr>
              <a:t>IBWSS 207| April 23 - 26, 2017 | St. Petersburg, FL </a:t>
            </a:r>
            <a:endParaRPr lang="en-US" dirty="0" smtClean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64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1"/>
            <a:ext cx="3373623" cy="429280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200"/>
            <a:ext cx="6430912" cy="4315086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754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ge &amp; Needs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9285" y="381000"/>
            <a:ext cx="8661681" cy="700436"/>
          </a:xfrm>
        </p:spPr>
        <p:txBody>
          <a:bodyPr/>
          <a:lstStyle>
            <a:lvl1pPr>
              <a:defRPr u="sng"/>
            </a:lvl1pPr>
          </a:lstStyle>
          <a:p>
            <a:r>
              <a:rPr lang="en-US" dirty="0" smtClean="0"/>
              <a:t>Charge Title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283" y="1828012"/>
            <a:ext cx="10113435" cy="1864079"/>
          </a:xfrm>
        </p:spPr>
        <p:txBody>
          <a:bodyPr>
            <a:noAutofit/>
          </a:bodyPr>
          <a:lstStyle>
            <a:lvl1pPr marL="285750" indent="-285750">
              <a:buFont typeface="Arial"/>
              <a:buChar char="•"/>
              <a:defRPr sz="1600" b="0" baseline="0">
                <a:solidFill>
                  <a:srgbClr val="FFFFFF"/>
                </a:solidFill>
              </a:defRPr>
            </a:lvl1pPr>
            <a:lvl2pPr marL="577850" indent="-295275">
              <a:buFont typeface="Arial"/>
              <a:buChar char="•"/>
              <a:defRPr sz="1600"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0"/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05882" y="219636"/>
            <a:ext cx="657412" cy="365125"/>
          </a:xfrm>
          <a:prstGeom prst="rect">
            <a:avLst/>
          </a:prstGeom>
        </p:spPr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1037165" y="4179758"/>
            <a:ext cx="10113435" cy="1801809"/>
          </a:xfrm>
        </p:spPr>
        <p:txBody>
          <a:bodyPr>
            <a:noAutofit/>
          </a:bodyPr>
          <a:lstStyle>
            <a:lvl1pPr marL="285750" indent="-285750">
              <a:buFont typeface="Arial"/>
              <a:buChar char="•"/>
              <a:defRPr sz="1600" baseline="0">
                <a:solidFill>
                  <a:srgbClr val="FFFFFF"/>
                </a:solidFill>
              </a:defRPr>
            </a:lvl1pPr>
            <a:lvl2pPr>
              <a:defRPr sz="1600">
                <a:solidFill>
                  <a:srgbClr val="D9D9D9"/>
                </a:solidFill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039285" y="1458679"/>
            <a:ext cx="6727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Charge: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037166" y="3810425"/>
            <a:ext cx="6727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D9D9D9"/>
                </a:solidFill>
              </a:rPr>
              <a:t>Why it’s important:</a:t>
            </a:r>
            <a:endParaRPr lang="en-US" sz="1600" dirty="0">
              <a:solidFill>
                <a:srgbClr val="D9D9D9"/>
              </a:solidFill>
            </a:endParaRPr>
          </a:p>
        </p:txBody>
      </p:sp>
      <p:pic>
        <p:nvPicPr>
          <p:cNvPr id="18" name="Picture 17" descr="NASBLA Log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991" y="219635"/>
            <a:ext cx="1736536" cy="530608"/>
          </a:xfrm>
          <a:prstGeom prst="rect">
            <a:avLst/>
          </a:prstGeom>
        </p:spPr>
      </p:pic>
      <p:sp>
        <p:nvSpPr>
          <p:cNvPr id="19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1037165" y="1124885"/>
            <a:ext cx="10113435" cy="356918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1600" b="0" baseline="0">
                <a:solidFill>
                  <a:schemeClr val="bg1"/>
                </a:solidFill>
              </a:defRPr>
            </a:lvl1pPr>
            <a:lvl2pPr marL="577850" indent="-295275">
              <a:buFont typeface="Arial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Charge #</a:t>
            </a:r>
          </a:p>
        </p:txBody>
      </p:sp>
    </p:spTree>
    <p:extLst>
      <p:ext uri="{BB962C8B-B14F-4D97-AF65-F5344CB8AC3E}">
        <p14:creationId xmlns:p14="http://schemas.microsoft.com/office/powerpoint/2010/main" val="2539493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9596" y="6334069"/>
            <a:ext cx="6383265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lumMod val="65000"/>
                  </a:prstClr>
                </a:solidFill>
              </a:rPr>
              <a:t>IBWSS 207| April 23 - 26, 2017 | St. Petersburg, FL </a:t>
            </a:r>
            <a:endParaRPr lang="en-US" dirty="0" smtClean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05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/>
              <a:t>Click to edit Master subtitle style</a:t>
            </a:r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 descr="NASBLA Logo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045" y="5988774"/>
            <a:ext cx="1887461" cy="768965"/>
          </a:xfrm>
          <a:prstGeom prst="rect">
            <a:avLst/>
          </a:prstGeom>
        </p:spPr>
      </p:pic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9596" y="6334069"/>
            <a:ext cx="6383265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white">
                    <a:lumMod val="65000"/>
                  </a:prstClr>
                </a:solidFill>
              </a:rPr>
              <a:t>Town Hall Meeting – Sept. 12, 2017 – Rapid City, South Dakota</a:t>
            </a:r>
          </a:p>
        </p:txBody>
      </p:sp>
    </p:spTree>
    <p:extLst>
      <p:ext uri="{BB962C8B-B14F-4D97-AF65-F5344CB8AC3E}">
        <p14:creationId xmlns:p14="http://schemas.microsoft.com/office/powerpoint/2010/main" val="128516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890765"/>
            <a:ext cx="12192000" cy="3155609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39" y="2392531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040" y="4188080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pic>
        <p:nvPicPr>
          <p:cNvPr id="17" name="Picture 16" descr="NASBLA Log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045" y="6022194"/>
            <a:ext cx="1887461" cy="76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03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1"/>
            <a:ext cx="4914900" cy="4270526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1"/>
            <a:ext cx="4914900" cy="4292806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641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446614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435475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578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57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ASBLA Log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045" y="6022194"/>
            <a:ext cx="1887461" cy="76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1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28166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30394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016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5948707"/>
            <a:ext cx="12192000" cy="9315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1"/>
            <a:ext cx="9968862" cy="431508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  <a:p>
            <a:pPr lvl="5"/>
            <a:r>
              <a:rPr dirty="0"/>
              <a:t>Sixth level</a:t>
            </a:r>
          </a:p>
          <a:p>
            <a:pPr lvl="6"/>
            <a:r>
              <a:rPr dirty="0"/>
              <a:t>Seventh level</a:t>
            </a:r>
          </a:p>
          <a:p>
            <a:pPr lvl="7"/>
            <a:r>
              <a:rPr dirty="0"/>
              <a:t>Eighth level</a:t>
            </a:r>
          </a:p>
          <a:p>
            <a:pPr lvl="8"/>
            <a:r>
              <a:rPr dirty="0"/>
              <a:t>Ninth level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 descr="NASBLA Logo.eps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045" y="6044474"/>
            <a:ext cx="1887461" cy="76896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9596" y="6334069"/>
            <a:ext cx="6383265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white">
                    <a:lumMod val="65000"/>
                  </a:prstClr>
                </a:solidFill>
              </a:rPr>
              <a:t>IBWSS 2017| April 23 - 26, 2017 | St. Petersburg, FL </a:t>
            </a:r>
          </a:p>
        </p:txBody>
      </p:sp>
    </p:spTree>
    <p:extLst>
      <p:ext uri="{BB962C8B-B14F-4D97-AF65-F5344CB8AC3E}">
        <p14:creationId xmlns:p14="http://schemas.microsoft.com/office/powerpoint/2010/main" val="9734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pam@nasbla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22811" y="1984075"/>
            <a:ext cx="6547449" cy="3088428"/>
          </a:xfrm>
        </p:spPr>
        <p:txBody>
          <a:bodyPr anchor="ctr">
            <a:noAutofit/>
          </a:bodyPr>
          <a:lstStyle/>
          <a:p>
            <a:r>
              <a:rPr lang="en-US" sz="3200" b="1" i="1" dirty="0"/>
              <a:t> 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b="1" i="1" dirty="0"/>
              <a:t>Advancing Boater Education and Training: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b="1" i="1" dirty="0"/>
              <a:t>The ‘Spring Aboard’ National Boater Education Campaign 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97732" y="4815393"/>
            <a:ext cx="5734050" cy="955565"/>
          </a:xfrm>
        </p:spPr>
        <p:txBody>
          <a:bodyPr/>
          <a:lstStyle/>
          <a:p>
            <a:r>
              <a:rPr lang="en-US" b="1" i="1" dirty="0"/>
              <a:t>(Including Skill-Program Conformity Assessment and Evaluation Phase II)</a:t>
            </a:r>
            <a:endParaRPr lang="en-US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170" y="2170392"/>
            <a:ext cx="4978956" cy="2715794"/>
          </a:xfrm>
        </p:spPr>
      </p:pic>
      <p:sp>
        <p:nvSpPr>
          <p:cNvPr id="17" name="TextBox 16"/>
          <p:cNvSpPr txBox="1"/>
          <p:nvPr/>
        </p:nvSpPr>
        <p:spPr>
          <a:xfrm>
            <a:off x="8471140" y="2544792"/>
            <a:ext cx="3252158" cy="3795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0670874" y="2829464"/>
            <a:ext cx="267419" cy="1639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278" y="5778635"/>
            <a:ext cx="2996825" cy="107936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55031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Logo and Branding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Logo and Branding </a:t>
            </a:r>
          </a:p>
          <a:p>
            <a:pPr lvl="1"/>
            <a:r>
              <a:rPr lang="en-US" dirty="0"/>
              <a:t>“Spring Aboard”</a:t>
            </a:r>
          </a:p>
          <a:p>
            <a:pPr lvl="1"/>
            <a:r>
              <a:rPr lang="en-US" dirty="0"/>
              <a:t>Logo Design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682" y="1793598"/>
            <a:ext cx="4914900" cy="2680854"/>
          </a:xfrm>
        </p:spPr>
      </p:pic>
      <p:sp>
        <p:nvSpPr>
          <p:cNvPr id="6" name="Rectangle 5"/>
          <p:cNvSpPr/>
          <p:nvPr/>
        </p:nvSpPr>
        <p:spPr>
          <a:xfrm>
            <a:off x="6170682" y="1793598"/>
            <a:ext cx="4784865" cy="13809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342408" y="1793598"/>
            <a:ext cx="1743174" cy="26058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22" y="4320240"/>
            <a:ext cx="2208093" cy="224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02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Logo and Branding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Logo and Branding </a:t>
            </a:r>
          </a:p>
          <a:p>
            <a:pPr lvl="1"/>
            <a:r>
              <a:rPr lang="en-US" dirty="0"/>
              <a:t>“Spring Aboard”</a:t>
            </a:r>
          </a:p>
          <a:p>
            <a:pPr lvl="1"/>
            <a:r>
              <a:rPr lang="en-US" dirty="0"/>
              <a:t>Logo Design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682" y="1793598"/>
            <a:ext cx="4914900" cy="2680854"/>
          </a:xfrm>
        </p:spPr>
      </p:pic>
      <p:sp>
        <p:nvSpPr>
          <p:cNvPr id="6" name="Rectangle 5"/>
          <p:cNvSpPr/>
          <p:nvPr/>
        </p:nvSpPr>
        <p:spPr>
          <a:xfrm>
            <a:off x="6170683" y="1793598"/>
            <a:ext cx="3551288" cy="13377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351034" y="1793598"/>
            <a:ext cx="1734548" cy="11393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22" y="4320240"/>
            <a:ext cx="2208093" cy="224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Logo and Branding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Logo and Branding </a:t>
            </a:r>
          </a:p>
          <a:p>
            <a:pPr lvl="1"/>
            <a:r>
              <a:rPr lang="en-US" dirty="0"/>
              <a:t>“Spring Aboard”</a:t>
            </a:r>
          </a:p>
          <a:p>
            <a:pPr lvl="1"/>
            <a:r>
              <a:rPr lang="en-US" dirty="0"/>
              <a:t>Logo Design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682" y="1793598"/>
            <a:ext cx="4914900" cy="2680854"/>
          </a:xfrm>
        </p:spPr>
      </p:pic>
      <p:sp>
        <p:nvSpPr>
          <p:cNvPr id="6" name="Rectangle 5"/>
          <p:cNvSpPr/>
          <p:nvPr/>
        </p:nvSpPr>
        <p:spPr>
          <a:xfrm>
            <a:off x="6235699" y="3199704"/>
            <a:ext cx="4784865" cy="13809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342408" y="3096882"/>
            <a:ext cx="1743174" cy="13025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781026" y="2001328"/>
            <a:ext cx="3165895" cy="577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22" y="4320240"/>
            <a:ext cx="2208093" cy="224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5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Spring Equinox</a:t>
            </a:r>
          </a:p>
          <a:p>
            <a:pPr lvl="1"/>
            <a:r>
              <a:rPr lang="en-US" sz="2800" b="1" dirty="0" smtClean="0">
                <a:solidFill>
                  <a:schemeClr val="accent1"/>
                </a:solidFill>
                <a:latin typeface="Arial Rounded MT Bold" panose="020F0704030504030204" pitchFamily="34" charset="0"/>
              </a:rPr>
              <a:t>MARCH 18-24, 2018</a:t>
            </a:r>
          </a:p>
          <a:p>
            <a:pPr lvl="1"/>
            <a:r>
              <a:rPr lang="en-US" dirty="0" smtClean="0"/>
              <a:t>“No Date” Logo Option remains available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694" y="1756455"/>
            <a:ext cx="4914900" cy="2680854"/>
          </a:xfrm>
        </p:spPr>
      </p:pic>
      <p:sp>
        <p:nvSpPr>
          <p:cNvPr id="6" name="Rectangle 5"/>
          <p:cNvSpPr/>
          <p:nvPr/>
        </p:nvSpPr>
        <p:spPr>
          <a:xfrm>
            <a:off x="6019801" y="2544792"/>
            <a:ext cx="5000764" cy="2035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19800" y="1756455"/>
            <a:ext cx="1743174" cy="13025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485" y="3942039"/>
            <a:ext cx="2526104" cy="25261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315" y="4437309"/>
            <a:ext cx="2208093" cy="224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0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Process </a:t>
            </a:r>
            <a:endParaRPr lang="en-US" dirty="0" smtClean="0"/>
          </a:p>
          <a:p>
            <a:pPr lvl="1"/>
            <a:r>
              <a:rPr lang="en-US" dirty="0" smtClean="0"/>
              <a:t>Participant </a:t>
            </a:r>
            <a:r>
              <a:rPr lang="en-US" dirty="0"/>
              <a:t>Registration, etc.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15" y="4437309"/>
            <a:ext cx="2208093" cy="2244462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352550"/>
            <a:ext cx="5552248" cy="429488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201025" y="1515035"/>
            <a:ext cx="3276600" cy="409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6800850" y="5238750"/>
            <a:ext cx="1400175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5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72786" y="144709"/>
            <a:ext cx="5373230" cy="572601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Survey</a:t>
            </a:r>
          </a:p>
          <a:p>
            <a:pPr lvl="1"/>
            <a:r>
              <a:rPr lang="en-US" dirty="0" smtClean="0"/>
              <a:t>States</a:t>
            </a:r>
          </a:p>
          <a:p>
            <a:pPr lvl="1"/>
            <a:r>
              <a:rPr lang="en-US" dirty="0" smtClean="0"/>
              <a:t>Registered Participants</a:t>
            </a:r>
          </a:p>
          <a:p>
            <a:pPr lvl="1"/>
            <a:r>
              <a:rPr lang="en-US" dirty="0" smtClean="0"/>
              <a:t>Course Providers</a:t>
            </a:r>
          </a:p>
          <a:p>
            <a:r>
              <a:rPr lang="en-US" dirty="0" smtClean="0"/>
              <a:t>When??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315" y="4437309"/>
            <a:ext cx="2208093" cy="22444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7417" y="3198104"/>
            <a:ext cx="4810035" cy="247841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6459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72786" y="144709"/>
            <a:ext cx="5373230" cy="572601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Survey</a:t>
            </a:r>
          </a:p>
          <a:p>
            <a:pPr lvl="1"/>
            <a:r>
              <a:rPr lang="en-US" dirty="0" smtClean="0"/>
              <a:t>States</a:t>
            </a:r>
          </a:p>
          <a:p>
            <a:pPr lvl="1"/>
            <a:r>
              <a:rPr lang="en-US" dirty="0" smtClean="0"/>
              <a:t>Registered Participants</a:t>
            </a:r>
          </a:p>
          <a:p>
            <a:pPr lvl="1"/>
            <a:r>
              <a:rPr lang="en-US" dirty="0" smtClean="0"/>
              <a:t>Course Providers</a:t>
            </a:r>
          </a:p>
          <a:p>
            <a:r>
              <a:rPr lang="en-US" dirty="0" smtClean="0"/>
              <a:t>When</a:t>
            </a:r>
            <a:r>
              <a:rPr lang="en-US" dirty="0" smtClean="0"/>
              <a:t>??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Two weeks after event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One month after event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Six weeks after event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Two of more months after event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315" y="4437309"/>
            <a:ext cx="2208093" cy="224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4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Topics?  Ideas? Comments?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 lang="en-US" dirty="0" smtClean="0"/>
              <a:t>Social Media?</a:t>
            </a:r>
          </a:p>
          <a:p>
            <a:pPr lvl="1"/>
            <a:r>
              <a:rPr lang="en-US" dirty="0" smtClean="0"/>
              <a:t>Media outreach?</a:t>
            </a:r>
          </a:p>
          <a:p>
            <a:pPr lvl="1"/>
            <a:r>
              <a:rPr lang="en-US" dirty="0" smtClean="0"/>
              <a:t>Dedicated article?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15" y="4437309"/>
            <a:ext cx="2208093" cy="2244462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067175" y="1314755"/>
            <a:ext cx="7370180" cy="455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THANK YOU!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For information, contact:</a:t>
            </a:r>
          </a:p>
          <a:p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Pamela Dillon, NASBLA Education and Standards Director</a:t>
            </a:r>
          </a:p>
          <a:p>
            <a:pPr marL="457200" lvl="1" indent="0">
              <a:buNone/>
            </a:pPr>
            <a:r>
              <a:rPr lang="en-US" sz="2800" dirty="0" smtClean="0">
                <a:hlinkClick r:id="rId2"/>
              </a:rPr>
              <a:t>pam@nasbla.org</a:t>
            </a:r>
            <a:endParaRPr lang="en-US" sz="2800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65000"/>
                  </a:prstClr>
                </a:solidFill>
              </a:rPr>
              <a:t>IBWSS 207| April 23 - 26, 2017 | St. Petersburg, FL </a:t>
            </a:r>
            <a:endParaRPr lang="en-US" dirty="0" smtClean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35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 National Campaigns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4"/>
          </p:nvPr>
        </p:nvSpPr>
        <p:spPr>
          <a:xfrm>
            <a:off x="1039282" y="4231516"/>
            <a:ext cx="10113435" cy="1801809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Knowledge and awareness of safe boating practices is a first step of being a safe boater. The more people who complete a course, the more chance they will follow safe boating practices.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5"/>
          </p:nvPr>
        </p:nvSpPr>
        <p:spPr>
          <a:xfrm>
            <a:off x="1908431" y="1504237"/>
            <a:ext cx="10113435" cy="35691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E&amp;O_M&amp;O_2017-1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881" y="2496231"/>
            <a:ext cx="10120237" cy="18655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4805" y="1370735"/>
            <a:ext cx="4980864" cy="27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9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9" y="138577"/>
            <a:ext cx="11472862" cy="671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35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6324" y="76199"/>
            <a:ext cx="6669395" cy="6353175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695839" y="76199"/>
            <a:ext cx="3895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Webinars! Facebook Page! Twitter Feeds! Course Provider Incentives!  Links to all state courses!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634" y="1905442"/>
            <a:ext cx="5410309" cy="379165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3086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 bwMode="auto">
          <a:xfrm>
            <a:off x="920813" y="284820"/>
            <a:ext cx="8229600" cy="1279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b="1" dirty="0" smtClean="0">
                <a:solidFill>
                  <a:schemeClr val="tx2"/>
                </a:solidFill>
              </a:rPr>
              <a:t>Spring Aboard/ </a:t>
            </a:r>
            <a:br>
              <a:rPr lang="en-US" altLang="en-US" b="1" dirty="0" smtClean="0">
                <a:solidFill>
                  <a:schemeClr val="tx2"/>
                </a:solidFill>
              </a:rPr>
            </a:br>
            <a:r>
              <a:rPr lang="en-US" altLang="en-US" b="1" dirty="0" smtClean="0">
                <a:solidFill>
                  <a:schemeClr val="tx2"/>
                </a:solidFill>
              </a:rPr>
              <a:t>Conformity Assessment includes…</a:t>
            </a:r>
            <a:endParaRPr lang="en-US" altLang="en-US" dirty="0" smtClean="0"/>
          </a:p>
        </p:txBody>
      </p:sp>
      <p:sp>
        <p:nvSpPr>
          <p:cNvPr id="30723" name="Content Placeholder 1"/>
          <p:cNvSpPr>
            <a:spLocks noGrp="1"/>
          </p:cNvSpPr>
          <p:nvPr>
            <p:ph idx="1"/>
          </p:nvPr>
        </p:nvSpPr>
        <p:spPr bwMode="auto">
          <a:xfrm>
            <a:off x="920813" y="1877165"/>
            <a:ext cx="5792808" cy="29234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3200" dirty="0"/>
              <a:t>Development and implementation of a </a:t>
            </a:r>
            <a:r>
              <a:rPr lang="en-US" altLang="en-US" sz="3200" b="1" i="1" dirty="0">
                <a:solidFill>
                  <a:srgbClr val="FF0000"/>
                </a:solidFill>
              </a:rPr>
              <a:t>“Verified Course” </a:t>
            </a:r>
            <a:r>
              <a:rPr lang="en-US" altLang="en-US" sz="3200" dirty="0"/>
              <a:t>mark and conformity assessment process for power, sail, or human-propelled </a:t>
            </a:r>
            <a:r>
              <a:rPr lang="en-US" altLang="en-US" sz="3200" dirty="0" smtClean="0"/>
              <a:t>skills courses.</a:t>
            </a:r>
            <a:endParaRPr lang="en-US" alt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6956" y="124061"/>
            <a:ext cx="3930065" cy="58345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88" y="5418929"/>
            <a:ext cx="2996825" cy="107936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79868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371" y="451971"/>
            <a:ext cx="5613400" cy="5613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716786">
            <a:off x="6863012" y="2045025"/>
            <a:ext cx="42482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How can we get more people enrolled in boater education courses through the efforts of this National Campaign??</a:t>
            </a:r>
            <a:endParaRPr lang="en-US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42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Items for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Logo and Branding </a:t>
            </a:r>
          </a:p>
          <a:p>
            <a:pPr lvl="1"/>
            <a:r>
              <a:rPr lang="en-US" dirty="0" smtClean="0"/>
              <a:t>“Spring Aboard”</a:t>
            </a:r>
          </a:p>
          <a:p>
            <a:pPr lvl="1"/>
            <a:r>
              <a:rPr lang="en-US" dirty="0" smtClean="0"/>
              <a:t>Logo Design</a:t>
            </a:r>
          </a:p>
          <a:p>
            <a:r>
              <a:rPr lang="en-US" dirty="0" smtClean="0"/>
              <a:t>Dates</a:t>
            </a:r>
          </a:p>
          <a:p>
            <a:pPr lvl="1"/>
            <a:r>
              <a:rPr lang="en-US" dirty="0" smtClean="0"/>
              <a:t>Range </a:t>
            </a:r>
          </a:p>
          <a:p>
            <a:r>
              <a:rPr lang="en-US" dirty="0" smtClean="0"/>
              <a:t>Process – Participant Registration, etc.</a:t>
            </a:r>
          </a:p>
          <a:p>
            <a:r>
              <a:rPr lang="en-US" dirty="0" smtClean="0"/>
              <a:t>Reporting</a:t>
            </a:r>
          </a:p>
          <a:p>
            <a:pPr lvl="1"/>
            <a:r>
              <a:rPr lang="en-US" dirty="0" smtClean="0"/>
              <a:t>Follow up Survey</a:t>
            </a:r>
          </a:p>
          <a:p>
            <a:pPr lvl="1"/>
            <a:r>
              <a:rPr lang="en-US" dirty="0" smtClean="0"/>
              <a:t>Metrics</a:t>
            </a:r>
          </a:p>
          <a:p>
            <a:pPr lvl="1"/>
            <a:endParaRPr lang="en-US" dirty="0"/>
          </a:p>
          <a:p>
            <a:r>
              <a:rPr lang="en-US" dirty="0" smtClean="0"/>
              <a:t>Other? – Your Ideas, Concerns, Input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93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Items for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Logo and Branding </a:t>
            </a:r>
          </a:p>
          <a:p>
            <a:pPr lvl="1"/>
            <a:r>
              <a:rPr lang="en-US" dirty="0" smtClean="0"/>
              <a:t>“Spring Aboard”</a:t>
            </a:r>
          </a:p>
          <a:p>
            <a:pPr lvl="1"/>
            <a:r>
              <a:rPr lang="en-US" dirty="0" smtClean="0"/>
              <a:t>Logo Design</a:t>
            </a:r>
          </a:p>
          <a:p>
            <a:r>
              <a:rPr lang="en-US" dirty="0" smtClean="0"/>
              <a:t>Dates</a:t>
            </a:r>
          </a:p>
          <a:p>
            <a:pPr lvl="1"/>
            <a:r>
              <a:rPr lang="en-US" dirty="0" smtClean="0"/>
              <a:t>Range </a:t>
            </a:r>
          </a:p>
          <a:p>
            <a:r>
              <a:rPr lang="en-US" dirty="0" smtClean="0"/>
              <a:t>Process – Participant Registration, etc.</a:t>
            </a:r>
          </a:p>
          <a:p>
            <a:r>
              <a:rPr lang="en-US" dirty="0" smtClean="0"/>
              <a:t>Reporting</a:t>
            </a:r>
          </a:p>
          <a:p>
            <a:pPr lvl="1"/>
            <a:r>
              <a:rPr lang="en-US" dirty="0" smtClean="0"/>
              <a:t>Follow up Survey</a:t>
            </a:r>
          </a:p>
          <a:p>
            <a:pPr lvl="1"/>
            <a:r>
              <a:rPr lang="en-US" dirty="0" smtClean="0"/>
              <a:t>Metrics</a:t>
            </a:r>
          </a:p>
          <a:p>
            <a:pPr lvl="1"/>
            <a:endParaRPr lang="en-US" dirty="0"/>
          </a:p>
          <a:p>
            <a:r>
              <a:rPr lang="en-US" dirty="0" smtClean="0"/>
              <a:t>Other – Your Ideas, Your Concerns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Express Your Opinion</a:t>
            </a:r>
          </a:p>
          <a:p>
            <a:endParaRPr lang="en-US" dirty="0" smtClean="0"/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Green Cards – Yes, Agree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Red Card – No, Disagree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Yellow Card – Not Sure, Neutral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23826" y="2932981"/>
            <a:ext cx="1742536" cy="5434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23827" y="4045789"/>
            <a:ext cx="1742536" cy="56934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23826" y="5184476"/>
            <a:ext cx="1742536" cy="56934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3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the Target Audience?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Males – Approx. 45 years of age?</a:t>
            </a:r>
          </a:p>
          <a:p>
            <a:r>
              <a:rPr lang="en-US" dirty="0" smtClean="0"/>
              <a:t>All Boaters?</a:t>
            </a:r>
          </a:p>
          <a:p>
            <a:r>
              <a:rPr lang="en-US" dirty="0" smtClean="0"/>
              <a:t>Youth?</a:t>
            </a:r>
          </a:p>
          <a:p>
            <a:r>
              <a:rPr lang="en-US" dirty="0" smtClean="0"/>
              <a:t>Only those mandated?</a:t>
            </a:r>
          </a:p>
          <a:p>
            <a:r>
              <a:rPr lang="en-US" dirty="0" smtClean="0"/>
              <a:t>Different from state to state?</a:t>
            </a:r>
          </a:p>
          <a:p>
            <a:r>
              <a:rPr lang="en-US" dirty="0" smtClean="0"/>
              <a:t>Powerboat Operators?</a:t>
            </a:r>
          </a:p>
          <a:p>
            <a:r>
              <a:rPr lang="en-US" dirty="0" smtClean="0"/>
              <a:t>New boaters?</a:t>
            </a:r>
            <a:endParaRPr lang="en-US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968938" y="3200400"/>
            <a:ext cx="2357634" cy="239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01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Academic Literature 16x9">
  <a:themeElements>
    <a:clrScheme name="Custom 12">
      <a:dk1>
        <a:srgbClr val="808080"/>
      </a:dk1>
      <a:lt1>
        <a:sysClr val="window" lastClr="FFFFFF"/>
      </a:lt1>
      <a:dk2>
        <a:srgbClr val="1B3B6F"/>
      </a:dk2>
      <a:lt2>
        <a:srgbClr val="EEECE1"/>
      </a:lt2>
      <a:accent1>
        <a:srgbClr val="0A5080"/>
      </a:accent1>
      <a:accent2>
        <a:srgbClr val="6C6F7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7BLA_Workshop_NASBLA_general [Read-Only]" id="{D1475EBF-C7DF-464E-8D90-6856E1E081E9}" vid="{30FF8F07-913E-4729-A4C1-6A47954FE0A3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4873beb7-5857-4685-be1f-d57550cc96cc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2017 Summit PP Implementing Strategic Plan</Template>
  <TotalTime>917</TotalTime>
  <Words>429</Words>
  <Application>Microsoft Office PowerPoint</Application>
  <PresentationFormat>Widescreen</PresentationFormat>
  <Paragraphs>107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Arial Rounded MT Bold</vt:lpstr>
      <vt:lpstr>Euphemia</vt:lpstr>
      <vt:lpstr>Plantagenet Cherokee</vt:lpstr>
      <vt:lpstr>Wingdings</vt:lpstr>
      <vt:lpstr>1_Academic Literature 16x9</vt:lpstr>
      <vt:lpstr>  Advancing Boater Education and Training: The ‘Spring Aboard’ National Boater Education Campaign  </vt:lpstr>
      <vt:lpstr>Advance National Campaigns</vt:lpstr>
      <vt:lpstr>PowerPoint Presentation</vt:lpstr>
      <vt:lpstr>PowerPoint Presentation</vt:lpstr>
      <vt:lpstr>Spring Aboard/  Conformity Assessment includes…</vt:lpstr>
      <vt:lpstr>PowerPoint Presentation</vt:lpstr>
      <vt:lpstr>Items for Discussion</vt:lpstr>
      <vt:lpstr>Items for Discussion</vt:lpstr>
      <vt:lpstr>Who is the Target Audience?</vt:lpstr>
      <vt:lpstr>Logo and Branding</vt:lpstr>
      <vt:lpstr>Logo and Branding</vt:lpstr>
      <vt:lpstr>Logo and Branding</vt:lpstr>
      <vt:lpstr>DATES</vt:lpstr>
      <vt:lpstr>DATES</vt:lpstr>
      <vt:lpstr>Reporting</vt:lpstr>
      <vt:lpstr>Reporting</vt:lpstr>
      <vt:lpstr>Other Topics?  Ideas? Comments?</vt:lpstr>
      <vt:lpstr>THANK YOU!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Implementing The National RBS Strategic Plan: Standardize Statutes and Regulations</dc:title>
  <dc:creator>thayward</dc:creator>
  <cp:lastModifiedBy>pdillon</cp:lastModifiedBy>
  <cp:revision>27</cp:revision>
  <dcterms:created xsi:type="dcterms:W3CDTF">2017-04-21T13:30:10Z</dcterms:created>
  <dcterms:modified xsi:type="dcterms:W3CDTF">2017-09-12T17:36:00Z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